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6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8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9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0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1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2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3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4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5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6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7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8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19.xml" ContentType="application/vnd.openxmlformats-officedocument.theme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20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theme/theme21.xml" ContentType="application/vnd.openxmlformats-officedocument.theme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theme/theme22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23.xml" ContentType="application/vnd.openxmlformats-officedocument.theme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24.xml" ContentType="application/vnd.openxmlformats-officedocument.theme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25.xml" ContentType="application/vnd.openxmlformats-officedocument.theme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theme/theme26.xml" ContentType="application/vnd.openxmlformats-officedocument.theme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theme/theme27.xml" ContentType="application/vnd.openxmlformats-officedocument.theme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theme/theme28.xml" ContentType="application/vnd.openxmlformats-officedocument.theme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theme/theme29.xml" ContentType="application/vnd.openxmlformats-officedocument.theme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  <p:sldMasterId id="2147483812" r:id="rId3"/>
    <p:sldMasterId id="2147483824" r:id="rId4"/>
    <p:sldMasterId id="2147483848" r:id="rId5"/>
    <p:sldMasterId id="2147483872" r:id="rId6"/>
    <p:sldMasterId id="2147483909" r:id="rId7"/>
    <p:sldMasterId id="2147483936" r:id="rId8"/>
    <p:sldMasterId id="2147484087" r:id="rId9"/>
    <p:sldMasterId id="2147484099" r:id="rId10"/>
    <p:sldMasterId id="2147484281" r:id="rId11"/>
    <p:sldMasterId id="2147484522" r:id="rId12"/>
    <p:sldMasterId id="2147484571" r:id="rId13"/>
    <p:sldMasterId id="2147484777" r:id="rId14"/>
    <p:sldMasterId id="2147484837" r:id="rId15"/>
    <p:sldMasterId id="2147484849" r:id="rId16"/>
    <p:sldMasterId id="2147484861" r:id="rId17"/>
    <p:sldMasterId id="2147484873" r:id="rId18"/>
    <p:sldMasterId id="2147484969" r:id="rId19"/>
    <p:sldMasterId id="2147485410" r:id="rId20"/>
    <p:sldMasterId id="2147485520" r:id="rId21"/>
    <p:sldMasterId id="2147485532" r:id="rId22"/>
    <p:sldMasterId id="2147485665" r:id="rId23"/>
    <p:sldMasterId id="2147485714" r:id="rId24"/>
    <p:sldMasterId id="2147486472" r:id="rId25"/>
    <p:sldMasterId id="2147486594" r:id="rId26"/>
    <p:sldMasterId id="2147487120" r:id="rId27"/>
    <p:sldMasterId id="2147487194" r:id="rId28"/>
    <p:sldMasterId id="2147487206" r:id="rId29"/>
    <p:sldMasterId id="2147487218" r:id="rId30"/>
  </p:sldMasterIdLst>
  <p:notesMasterIdLst>
    <p:notesMasterId r:id="rId127"/>
  </p:notesMasterIdLst>
  <p:handoutMasterIdLst>
    <p:handoutMasterId r:id="rId128"/>
  </p:handoutMasterIdLst>
  <p:sldIdLst>
    <p:sldId id="6673" r:id="rId31"/>
    <p:sldId id="6554" r:id="rId32"/>
    <p:sldId id="441" r:id="rId33"/>
    <p:sldId id="3172" r:id="rId34"/>
    <p:sldId id="3173" r:id="rId35"/>
    <p:sldId id="282" r:id="rId36"/>
    <p:sldId id="6581" r:id="rId37"/>
    <p:sldId id="3183" r:id="rId38"/>
    <p:sldId id="418" r:id="rId39"/>
    <p:sldId id="6604" r:id="rId40"/>
    <p:sldId id="6622" r:id="rId41"/>
    <p:sldId id="6123" r:id="rId42"/>
    <p:sldId id="6630" r:id="rId43"/>
    <p:sldId id="6637" r:id="rId44"/>
    <p:sldId id="492" r:id="rId45"/>
    <p:sldId id="6602" r:id="rId46"/>
    <p:sldId id="595" r:id="rId47"/>
    <p:sldId id="290" r:id="rId48"/>
    <p:sldId id="314" r:id="rId49"/>
    <p:sldId id="596" r:id="rId50"/>
    <p:sldId id="598" r:id="rId51"/>
    <p:sldId id="536" r:id="rId52"/>
    <p:sldId id="603" r:id="rId53"/>
    <p:sldId id="619" r:id="rId54"/>
    <p:sldId id="6574" r:id="rId55"/>
    <p:sldId id="597" r:id="rId56"/>
    <p:sldId id="326" r:id="rId57"/>
    <p:sldId id="537" r:id="rId58"/>
    <p:sldId id="604" r:id="rId59"/>
    <p:sldId id="605" r:id="rId60"/>
    <p:sldId id="606" r:id="rId61"/>
    <p:sldId id="620" r:id="rId62"/>
    <p:sldId id="599" r:id="rId63"/>
    <p:sldId id="600" r:id="rId64"/>
    <p:sldId id="6657" r:id="rId65"/>
    <p:sldId id="621" r:id="rId66"/>
    <p:sldId id="622" r:id="rId67"/>
    <p:sldId id="647" r:id="rId68"/>
    <p:sldId id="623" r:id="rId69"/>
    <p:sldId id="624" r:id="rId70"/>
    <p:sldId id="625" r:id="rId71"/>
    <p:sldId id="626" r:id="rId72"/>
    <p:sldId id="627" r:id="rId73"/>
    <p:sldId id="628" r:id="rId74"/>
    <p:sldId id="629" r:id="rId75"/>
    <p:sldId id="630" r:id="rId76"/>
    <p:sldId id="631" r:id="rId77"/>
    <p:sldId id="632" r:id="rId78"/>
    <p:sldId id="649" r:id="rId79"/>
    <p:sldId id="648" r:id="rId80"/>
    <p:sldId id="633" r:id="rId81"/>
    <p:sldId id="634" r:id="rId82"/>
    <p:sldId id="635" r:id="rId83"/>
    <p:sldId id="636" r:id="rId84"/>
    <p:sldId id="637" r:id="rId85"/>
    <p:sldId id="6669" r:id="rId86"/>
    <p:sldId id="333" r:id="rId87"/>
    <p:sldId id="261" r:id="rId88"/>
    <p:sldId id="336" r:id="rId89"/>
    <p:sldId id="289" r:id="rId90"/>
    <p:sldId id="297" r:id="rId91"/>
    <p:sldId id="349" r:id="rId92"/>
    <p:sldId id="263" r:id="rId93"/>
    <p:sldId id="292" r:id="rId94"/>
    <p:sldId id="270" r:id="rId95"/>
    <p:sldId id="352" r:id="rId96"/>
    <p:sldId id="272" r:id="rId97"/>
    <p:sldId id="6660" r:id="rId98"/>
    <p:sldId id="6670" r:id="rId99"/>
    <p:sldId id="6520" r:id="rId100"/>
    <p:sldId id="6533" r:id="rId101"/>
    <p:sldId id="310" r:id="rId102"/>
    <p:sldId id="6663" r:id="rId103"/>
    <p:sldId id="296" r:id="rId104"/>
    <p:sldId id="6664" r:id="rId105"/>
    <p:sldId id="6661" r:id="rId106"/>
    <p:sldId id="322" r:id="rId107"/>
    <p:sldId id="357" r:id="rId108"/>
    <p:sldId id="350" r:id="rId109"/>
    <p:sldId id="348" r:id="rId110"/>
    <p:sldId id="351" r:id="rId111"/>
    <p:sldId id="371" r:id="rId112"/>
    <p:sldId id="6662" r:id="rId113"/>
    <p:sldId id="6671" r:id="rId114"/>
    <p:sldId id="830" r:id="rId115"/>
    <p:sldId id="825" r:id="rId116"/>
    <p:sldId id="832" r:id="rId117"/>
    <p:sldId id="743" r:id="rId118"/>
    <p:sldId id="747" r:id="rId119"/>
    <p:sldId id="812" r:id="rId120"/>
    <p:sldId id="6666" r:id="rId121"/>
    <p:sldId id="6668" r:id="rId122"/>
    <p:sldId id="6667" r:id="rId123"/>
    <p:sldId id="6546" r:id="rId124"/>
    <p:sldId id="6672" r:id="rId125"/>
    <p:sldId id="6665" r:id="rId126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D147"/>
    <a:srgbClr val="CC9900"/>
    <a:srgbClr val="9DC3E6"/>
    <a:srgbClr val="00B0F0"/>
    <a:srgbClr val="FF9300"/>
    <a:srgbClr val="FFFFFF"/>
    <a:srgbClr val="00B050"/>
    <a:srgbClr val="00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38" autoAdjust="0"/>
    <p:restoredTop sz="89333" autoAdjust="0"/>
  </p:normalViewPr>
  <p:slideViewPr>
    <p:cSldViewPr>
      <p:cViewPr varScale="1">
        <p:scale>
          <a:sx n="131" d="100"/>
          <a:sy n="131" d="100"/>
        </p:scale>
        <p:origin x="152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59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228" y="-10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87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2.xml"/><Relationship Id="rId47" Type="http://schemas.openxmlformats.org/officeDocument/2006/relationships/slide" Target="slides/slide17.xml"/><Relationship Id="rId63" Type="http://schemas.openxmlformats.org/officeDocument/2006/relationships/slide" Target="slides/slide33.xml"/><Relationship Id="rId68" Type="http://schemas.openxmlformats.org/officeDocument/2006/relationships/slide" Target="slides/slide38.xml"/><Relationship Id="rId84" Type="http://schemas.openxmlformats.org/officeDocument/2006/relationships/slide" Target="slides/slide54.xml"/><Relationship Id="rId89" Type="http://schemas.openxmlformats.org/officeDocument/2006/relationships/slide" Target="slides/slide59.xml"/><Relationship Id="rId112" Type="http://schemas.openxmlformats.org/officeDocument/2006/relationships/slide" Target="slides/slide82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77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.xml"/><Relationship Id="rId37" Type="http://schemas.openxmlformats.org/officeDocument/2006/relationships/slide" Target="slides/slide7.xml"/><Relationship Id="rId53" Type="http://schemas.openxmlformats.org/officeDocument/2006/relationships/slide" Target="slides/slide23.xml"/><Relationship Id="rId58" Type="http://schemas.openxmlformats.org/officeDocument/2006/relationships/slide" Target="slides/slide28.xml"/><Relationship Id="rId74" Type="http://schemas.openxmlformats.org/officeDocument/2006/relationships/slide" Target="slides/slide44.xml"/><Relationship Id="rId79" Type="http://schemas.openxmlformats.org/officeDocument/2006/relationships/slide" Target="slides/slide49.xml"/><Relationship Id="rId102" Type="http://schemas.openxmlformats.org/officeDocument/2006/relationships/slide" Target="slides/slide72.xml"/><Relationship Id="rId123" Type="http://schemas.openxmlformats.org/officeDocument/2006/relationships/slide" Target="slides/slide93.xml"/><Relationship Id="rId128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0.xml"/><Relationship Id="rId95" Type="http://schemas.openxmlformats.org/officeDocument/2006/relationships/slide" Target="slides/slide65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" Target="slides/slide13.xml"/><Relationship Id="rId48" Type="http://schemas.openxmlformats.org/officeDocument/2006/relationships/slide" Target="slides/slide18.xml"/><Relationship Id="rId64" Type="http://schemas.openxmlformats.org/officeDocument/2006/relationships/slide" Target="slides/slide34.xml"/><Relationship Id="rId69" Type="http://schemas.openxmlformats.org/officeDocument/2006/relationships/slide" Target="slides/slide39.xml"/><Relationship Id="rId113" Type="http://schemas.openxmlformats.org/officeDocument/2006/relationships/slide" Target="slides/slide83.xml"/><Relationship Id="rId118" Type="http://schemas.openxmlformats.org/officeDocument/2006/relationships/slide" Target="slides/slide88.xml"/><Relationship Id="rId80" Type="http://schemas.openxmlformats.org/officeDocument/2006/relationships/slide" Target="slides/slide50.xml"/><Relationship Id="rId85" Type="http://schemas.openxmlformats.org/officeDocument/2006/relationships/slide" Target="slides/slide55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3.xml"/><Relationship Id="rId38" Type="http://schemas.openxmlformats.org/officeDocument/2006/relationships/slide" Target="slides/slide8.xml"/><Relationship Id="rId59" Type="http://schemas.openxmlformats.org/officeDocument/2006/relationships/slide" Target="slides/slide29.xml"/><Relationship Id="rId103" Type="http://schemas.openxmlformats.org/officeDocument/2006/relationships/slide" Target="slides/slide73.xml"/><Relationship Id="rId108" Type="http://schemas.openxmlformats.org/officeDocument/2006/relationships/slide" Target="slides/slide78.xml"/><Relationship Id="rId124" Type="http://schemas.openxmlformats.org/officeDocument/2006/relationships/slide" Target="slides/slide94.xml"/><Relationship Id="rId129" Type="http://schemas.openxmlformats.org/officeDocument/2006/relationships/presProps" Target="presProps.xml"/><Relationship Id="rId54" Type="http://schemas.openxmlformats.org/officeDocument/2006/relationships/slide" Target="slides/slide24.xml"/><Relationship Id="rId70" Type="http://schemas.openxmlformats.org/officeDocument/2006/relationships/slide" Target="slides/slide40.xml"/><Relationship Id="rId75" Type="http://schemas.openxmlformats.org/officeDocument/2006/relationships/slide" Target="slides/slide45.xml"/><Relationship Id="rId91" Type="http://schemas.openxmlformats.org/officeDocument/2006/relationships/slide" Target="slides/slide61.xml"/><Relationship Id="rId96" Type="http://schemas.openxmlformats.org/officeDocument/2006/relationships/slide" Target="slides/slide6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49" Type="http://schemas.openxmlformats.org/officeDocument/2006/relationships/slide" Target="slides/slide19.xml"/><Relationship Id="rId114" Type="http://schemas.openxmlformats.org/officeDocument/2006/relationships/slide" Target="slides/slide84.xml"/><Relationship Id="rId119" Type="http://schemas.openxmlformats.org/officeDocument/2006/relationships/slide" Target="slides/slide89.xml"/><Relationship Id="rId44" Type="http://schemas.openxmlformats.org/officeDocument/2006/relationships/slide" Target="slides/slide14.xml"/><Relationship Id="rId60" Type="http://schemas.openxmlformats.org/officeDocument/2006/relationships/slide" Target="slides/slide30.xml"/><Relationship Id="rId65" Type="http://schemas.openxmlformats.org/officeDocument/2006/relationships/slide" Target="slides/slide35.xml"/><Relationship Id="rId81" Type="http://schemas.openxmlformats.org/officeDocument/2006/relationships/slide" Target="slides/slide51.xml"/><Relationship Id="rId86" Type="http://schemas.openxmlformats.org/officeDocument/2006/relationships/slide" Target="slides/slide56.xml"/><Relationship Id="rId130" Type="http://schemas.openxmlformats.org/officeDocument/2006/relationships/viewProps" Target="viewProps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9.xml"/><Relationship Id="rId109" Type="http://schemas.openxmlformats.org/officeDocument/2006/relationships/slide" Target="slides/slide79.xml"/><Relationship Id="rId34" Type="http://schemas.openxmlformats.org/officeDocument/2006/relationships/slide" Target="slides/slide4.xml"/><Relationship Id="rId50" Type="http://schemas.openxmlformats.org/officeDocument/2006/relationships/slide" Target="slides/slide20.xml"/><Relationship Id="rId55" Type="http://schemas.openxmlformats.org/officeDocument/2006/relationships/slide" Target="slides/slide25.xml"/><Relationship Id="rId76" Type="http://schemas.openxmlformats.org/officeDocument/2006/relationships/slide" Target="slides/slide46.xml"/><Relationship Id="rId97" Type="http://schemas.openxmlformats.org/officeDocument/2006/relationships/slide" Target="slides/slide67.xml"/><Relationship Id="rId104" Type="http://schemas.openxmlformats.org/officeDocument/2006/relationships/slide" Target="slides/slide74.xml"/><Relationship Id="rId120" Type="http://schemas.openxmlformats.org/officeDocument/2006/relationships/slide" Target="slides/slide90.xml"/><Relationship Id="rId125" Type="http://schemas.openxmlformats.org/officeDocument/2006/relationships/slide" Target="slides/slide95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1.xml"/><Relationship Id="rId92" Type="http://schemas.openxmlformats.org/officeDocument/2006/relationships/slide" Target="slides/slide62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0.xml"/><Relationship Id="rId45" Type="http://schemas.openxmlformats.org/officeDocument/2006/relationships/slide" Target="slides/slide15.xml"/><Relationship Id="rId66" Type="http://schemas.openxmlformats.org/officeDocument/2006/relationships/slide" Target="slides/slide36.xml"/><Relationship Id="rId87" Type="http://schemas.openxmlformats.org/officeDocument/2006/relationships/slide" Target="slides/slide57.xml"/><Relationship Id="rId110" Type="http://schemas.openxmlformats.org/officeDocument/2006/relationships/slide" Target="slides/slide80.xml"/><Relationship Id="rId115" Type="http://schemas.openxmlformats.org/officeDocument/2006/relationships/slide" Target="slides/slide85.xml"/><Relationship Id="rId131" Type="http://schemas.openxmlformats.org/officeDocument/2006/relationships/theme" Target="theme/theme1.xml"/><Relationship Id="rId61" Type="http://schemas.openxmlformats.org/officeDocument/2006/relationships/slide" Target="slides/slide31.xml"/><Relationship Id="rId82" Type="http://schemas.openxmlformats.org/officeDocument/2006/relationships/slide" Target="slides/slide52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5.xml"/><Relationship Id="rId56" Type="http://schemas.openxmlformats.org/officeDocument/2006/relationships/slide" Target="slides/slide26.xml"/><Relationship Id="rId77" Type="http://schemas.openxmlformats.org/officeDocument/2006/relationships/slide" Target="slides/slide47.xml"/><Relationship Id="rId100" Type="http://schemas.openxmlformats.org/officeDocument/2006/relationships/slide" Target="slides/slide70.xml"/><Relationship Id="rId105" Type="http://schemas.openxmlformats.org/officeDocument/2006/relationships/slide" Target="slides/slide75.xml"/><Relationship Id="rId126" Type="http://schemas.openxmlformats.org/officeDocument/2006/relationships/slide" Target="slides/slide9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1.xml"/><Relationship Id="rId72" Type="http://schemas.openxmlformats.org/officeDocument/2006/relationships/slide" Target="slides/slide42.xml"/><Relationship Id="rId93" Type="http://schemas.openxmlformats.org/officeDocument/2006/relationships/slide" Target="slides/slide63.xml"/><Relationship Id="rId98" Type="http://schemas.openxmlformats.org/officeDocument/2006/relationships/slide" Target="slides/slide68.xml"/><Relationship Id="rId121" Type="http://schemas.openxmlformats.org/officeDocument/2006/relationships/slide" Target="slides/slide91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" Target="slides/slide16.xml"/><Relationship Id="rId67" Type="http://schemas.openxmlformats.org/officeDocument/2006/relationships/slide" Target="slides/slide37.xml"/><Relationship Id="rId116" Type="http://schemas.openxmlformats.org/officeDocument/2006/relationships/slide" Target="slides/slide86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1.xml"/><Relationship Id="rId62" Type="http://schemas.openxmlformats.org/officeDocument/2006/relationships/slide" Target="slides/slide32.xml"/><Relationship Id="rId83" Type="http://schemas.openxmlformats.org/officeDocument/2006/relationships/slide" Target="slides/slide53.xml"/><Relationship Id="rId88" Type="http://schemas.openxmlformats.org/officeDocument/2006/relationships/slide" Target="slides/slide58.xml"/><Relationship Id="rId111" Type="http://schemas.openxmlformats.org/officeDocument/2006/relationships/slide" Target="slides/slide81.xml"/><Relationship Id="rId132" Type="http://schemas.openxmlformats.org/officeDocument/2006/relationships/tableStyles" Target="tableStyles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6.xml"/><Relationship Id="rId57" Type="http://schemas.openxmlformats.org/officeDocument/2006/relationships/slide" Target="slides/slide27.xml"/><Relationship Id="rId106" Type="http://schemas.openxmlformats.org/officeDocument/2006/relationships/slide" Target="slides/slide76.xml"/><Relationship Id="rId127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.xml"/><Relationship Id="rId52" Type="http://schemas.openxmlformats.org/officeDocument/2006/relationships/slide" Target="slides/slide22.xml"/><Relationship Id="rId73" Type="http://schemas.openxmlformats.org/officeDocument/2006/relationships/slide" Target="slides/slide43.xml"/><Relationship Id="rId78" Type="http://schemas.openxmlformats.org/officeDocument/2006/relationships/slide" Target="slides/slide48.xml"/><Relationship Id="rId94" Type="http://schemas.openxmlformats.org/officeDocument/2006/relationships/slide" Target="slides/slide64.xml"/><Relationship Id="rId99" Type="http://schemas.openxmlformats.org/officeDocument/2006/relationships/slide" Target="slides/slide69.xml"/><Relationship Id="rId101" Type="http://schemas.openxmlformats.org/officeDocument/2006/relationships/slide" Target="slides/slide71.xml"/><Relationship Id="rId122" Type="http://schemas.openxmlformats.org/officeDocument/2006/relationships/slide" Target="slides/slide9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Master" Target="slideMasters/slideMaster2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c97dae7913c683d6/Documents/SMASH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ore\Desktop\thesis_presentation\results_spGEMM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Sheet1!$D$6</c:f>
              <c:strCache>
                <c:ptCount val="1"/>
                <c:pt idx="0">
                  <c:v>CSR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25400">
              <a:solidFill>
                <a:schemeClr val="accent5">
                  <a:lumMod val="50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Sheet1!$C$7:$C$9</c:f>
              <c:strCache>
                <c:ptCount val="3"/>
                <c:pt idx="0">
                  <c:v>SpMatAdd</c:v>
                </c:pt>
                <c:pt idx="1">
                  <c:v>SpMV</c:v>
                </c:pt>
                <c:pt idx="2">
                  <c:v>SpMM</c:v>
                </c:pt>
              </c:strCache>
            </c:strRef>
          </c:cat>
          <c:val>
            <c:numRef>
              <c:f>Sheet1!$D$7:$D$9</c:f>
              <c:numCache>
                <c:formatCode>0.00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D1-4E5B-859D-E69FB9A1EECA}"/>
            </c:ext>
          </c:extLst>
        </c:ser>
        <c:ser>
          <c:idx val="1"/>
          <c:order val="1"/>
          <c:tx>
            <c:strRef>
              <c:f>Sheet1!$E$6</c:f>
              <c:strCache>
                <c:ptCount val="1"/>
                <c:pt idx="0">
                  <c:v>ZERO-COST INDEXING</c:v>
                </c:pt>
              </c:strCache>
            </c:strRef>
          </c:tx>
          <c:spPr>
            <a:solidFill>
              <a:srgbClr val="00B050"/>
            </a:solidFill>
            <a:ln w="22225">
              <a:solidFill>
                <a:schemeClr val="tx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Sheet1!$C$7:$C$9</c:f>
              <c:strCache>
                <c:ptCount val="3"/>
                <c:pt idx="0">
                  <c:v>SpMatAdd</c:v>
                </c:pt>
                <c:pt idx="1">
                  <c:v>SpMV</c:v>
                </c:pt>
                <c:pt idx="2">
                  <c:v>SpMM</c:v>
                </c:pt>
              </c:strCache>
            </c:strRef>
          </c:cat>
          <c:val>
            <c:numRef>
              <c:f>Sheet1!$E$7:$E$9</c:f>
              <c:numCache>
                <c:formatCode>0.00</c:formatCode>
                <c:ptCount val="3"/>
                <c:pt idx="0">
                  <c:v>2.21</c:v>
                </c:pt>
                <c:pt idx="1">
                  <c:v>2.13</c:v>
                </c:pt>
                <c:pt idx="2">
                  <c:v>2.81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D1-4E5B-859D-E69FB9A1EEC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90446560"/>
        <c:axId val="1624030480"/>
      </c:barChart>
      <c:catAx>
        <c:axId val="1390446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624030480"/>
        <c:crossesAt val="0"/>
        <c:auto val="1"/>
        <c:lblAlgn val="ctr"/>
        <c:lblOffset val="100"/>
        <c:noMultiLvlLbl val="0"/>
      </c:catAx>
      <c:valAx>
        <c:axId val="1624030480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5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500" b="0" dirty="0">
                    <a:solidFill>
                      <a:schemeClr val="tx1"/>
                    </a:solidFill>
                  </a:rPr>
                  <a:t>Speedup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5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390446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8.3486929798746876E-2"/>
          <c:y val="2.2772770529114694E-2"/>
          <c:w val="0.88509556995297811"/>
          <c:h val="0.102082466119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CH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04910655462345"/>
          <c:y val="0.1967979782551342"/>
          <c:w val="0.76522174990177028"/>
          <c:h val="0.66336912875369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Sheet1!$D$19</c:f>
              <c:strCache>
                <c:ptCount val="1"/>
                <c:pt idx="0">
                  <c:v>TACO-CSR</c:v>
                </c:pt>
              </c:strCache>
            </c:strRef>
          </c:tx>
          <c:spPr>
            <a:solidFill>
              <a:schemeClr val="accent5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Sheet1!$C$20:$C$23</c:f>
              <c:strCache>
                <c:ptCount val="4"/>
                <c:pt idx="0">
                  <c:v>SpMV</c:v>
                </c:pt>
                <c:pt idx="1">
                  <c:v>SpMM</c:v>
                </c:pt>
                <c:pt idx="2">
                  <c:v>PageRank</c:v>
                </c:pt>
                <c:pt idx="3">
                  <c:v>BC</c:v>
                </c:pt>
              </c:strCache>
            </c:strRef>
          </c:cat>
          <c:val>
            <c:numRef>
              <c:f>Sheet1!$D$20:$D$23</c:f>
              <c:numCache>
                <c:formatCode>0.00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D4-466D-9C9E-A8B1FF6A4061}"/>
            </c:ext>
          </c:extLst>
        </c:ser>
        <c:ser>
          <c:idx val="1"/>
          <c:order val="1"/>
          <c:tx>
            <c:strRef>
              <c:f>Sheet1!$E$19</c:f>
              <c:strCache>
                <c:ptCount val="1"/>
                <c:pt idx="0">
                  <c:v>TACO-BCSR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5950781398726012E-3"/>
                  <c:y val="-1.28252546431587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D6-0144-B297-EB1C6700F8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Sheet1!$C$20:$C$23</c:f>
              <c:strCache>
                <c:ptCount val="4"/>
                <c:pt idx="0">
                  <c:v>SpMV</c:v>
                </c:pt>
                <c:pt idx="1">
                  <c:v>SpMM</c:v>
                </c:pt>
                <c:pt idx="2">
                  <c:v>PageRank</c:v>
                </c:pt>
                <c:pt idx="3">
                  <c:v>BC</c:v>
                </c:pt>
              </c:strCache>
            </c:strRef>
          </c:cat>
          <c:val>
            <c:numRef>
              <c:f>Sheet1!$E$20:$E$23</c:f>
              <c:numCache>
                <c:formatCode>0.00</c:formatCode>
                <c:ptCount val="4"/>
                <c:pt idx="0">
                  <c:v>1.04</c:v>
                </c:pt>
                <c:pt idx="1">
                  <c:v>1.1000000000000001</c:v>
                </c:pt>
                <c:pt idx="2">
                  <c:v>1.19</c:v>
                </c:pt>
                <c:pt idx="3">
                  <c:v>1.26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5D4-466D-9C9E-A8B1FF6A4061}"/>
            </c:ext>
          </c:extLst>
        </c:ser>
        <c:ser>
          <c:idx val="2"/>
          <c:order val="2"/>
          <c:tx>
            <c:strRef>
              <c:f>Sheet1!$F$19</c:f>
              <c:strCache>
                <c:ptCount val="1"/>
                <c:pt idx="0">
                  <c:v>SMASH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1.6177851629426705E-2"/>
                  <c:y val="-3.206313660789687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D6-0144-B297-EB1C6700F8BE}"/>
                </c:ext>
              </c:extLst>
            </c:dLbl>
            <c:dLbl>
              <c:idx val="3"/>
              <c:layout>
                <c:manualLayout>
                  <c:x val="2.8124009299175898E-2"/>
                  <c:y val="6.412753554400636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700" b="1" i="0" u="none" strike="noStrike" kern="1200" baseline="0">
                      <a:solidFill>
                        <a:srgbClr val="00B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CH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1713698733867269E-2"/>
                      <c:h val="6.832654411142823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5D4-466D-9C9E-A8B1FF6A40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7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Sheet1!$C$20:$C$23</c:f>
              <c:strCache>
                <c:ptCount val="4"/>
                <c:pt idx="0">
                  <c:v>SpMV</c:v>
                </c:pt>
                <c:pt idx="1">
                  <c:v>SpMM</c:v>
                </c:pt>
                <c:pt idx="2">
                  <c:v>PageRank</c:v>
                </c:pt>
                <c:pt idx="3">
                  <c:v>BC</c:v>
                </c:pt>
              </c:strCache>
            </c:strRef>
          </c:cat>
          <c:val>
            <c:numRef>
              <c:f>Sheet1!$F$20:$F$23</c:f>
              <c:numCache>
                <c:formatCode>0.00</c:formatCode>
                <c:ptCount val="4"/>
                <c:pt idx="0">
                  <c:v>1.38</c:v>
                </c:pt>
                <c:pt idx="1">
                  <c:v>1.44</c:v>
                </c:pt>
                <c:pt idx="2">
                  <c:v>1.27</c:v>
                </c:pt>
                <c:pt idx="3">
                  <c:v>1.31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5D4-466D-9C9E-A8B1FF6A406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64928831"/>
        <c:axId val="1479975119"/>
      </c:barChart>
      <c:catAx>
        <c:axId val="14649288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479975119"/>
        <c:crosses val="autoZero"/>
        <c:auto val="1"/>
        <c:lblAlgn val="ctr"/>
        <c:lblOffset val="100"/>
        <c:noMultiLvlLbl val="0"/>
      </c:catAx>
      <c:valAx>
        <c:axId val="14799751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3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300" b="1" dirty="0">
                    <a:solidFill>
                      <a:schemeClr val="tx1"/>
                    </a:solidFill>
                  </a:rPr>
                  <a:t>Speedup</a:t>
                </a:r>
                <a:r>
                  <a:rPr lang="en-US" sz="2300" b="1" baseline="0" dirty="0">
                    <a:solidFill>
                      <a:schemeClr val="tx1"/>
                    </a:solidFill>
                  </a:rPr>
                  <a:t> over TACO-CSR</a:t>
                </a:r>
                <a:endParaRPr lang="en-US" sz="2300" b="1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9.4223379743664931E-3"/>
              <c:y val="0.171147468968816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3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4649288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3380307521370158"/>
          <c:y val="4.1682077590265931E-2"/>
          <c:w val="0.69054252486606926"/>
          <c:h val="9.67370078024506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C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Speedup of A*A spGEMM on RTX 2070 GPU</a:t>
            </a:r>
          </a:p>
        </c:rich>
      </c:tx>
      <c:layout>
        <c:manualLayout>
          <c:xMode val="edge"/>
          <c:yMode val="edge"/>
          <c:x val="0.216938269456649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Sheet1!$C$64</c:f>
              <c:strCache>
                <c:ptCount val="1"/>
                <c:pt idx="0">
                  <c:v> cuSPARSE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Sheet1!$B$65:$B$71</c:f>
              <c:strCache>
                <c:ptCount val="7"/>
                <c:pt idx="0">
                  <c:v>bcsstk30</c:v>
                </c:pt>
                <c:pt idx="1">
                  <c:v>pcrystk03</c:v>
                </c:pt>
                <c:pt idx="2">
                  <c:v>pli</c:v>
                </c:pt>
                <c:pt idx="3">
                  <c:v>dawson5</c:v>
                </c:pt>
                <c:pt idx="4">
                  <c:v>patents_main</c:v>
                </c:pt>
                <c:pt idx="5">
                  <c:v>webbase-1M</c:v>
                </c:pt>
                <c:pt idx="6">
                  <c:v>Geomean</c:v>
                </c:pt>
              </c:strCache>
            </c:strRef>
          </c:cat>
          <c:val>
            <c:numRef>
              <c:f>Sheet1!$C$65:$C$71</c:f>
              <c:numCache>
                <c:formatCode>General</c:formatCode>
                <c:ptCount val="7"/>
                <c:pt idx="0">
                  <c:v>4.92</c:v>
                </c:pt>
                <c:pt idx="1">
                  <c:v>4.1399999999999997</c:v>
                </c:pt>
                <c:pt idx="2">
                  <c:v>2.19</c:v>
                </c:pt>
                <c:pt idx="3">
                  <c:v>1.53</c:v>
                </c:pt>
                <c:pt idx="4">
                  <c:v>3.8</c:v>
                </c:pt>
                <c:pt idx="5">
                  <c:v>21.16</c:v>
                </c:pt>
                <c:pt idx="6">
                  <c:v>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93-46E2-BC1E-56DA69836155}"/>
            </c:ext>
          </c:extLst>
        </c:ser>
        <c:ser>
          <c:idx val="1"/>
          <c:order val="1"/>
          <c:tx>
            <c:strRef>
              <c:f>Sheet1!$D$64</c:f>
              <c:strCache>
                <c:ptCount val="1"/>
                <c:pt idx="0">
                  <c:v> CUSP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Sheet1!$B$65:$B$71</c:f>
              <c:strCache>
                <c:ptCount val="7"/>
                <c:pt idx="0">
                  <c:v>bcsstk30</c:v>
                </c:pt>
                <c:pt idx="1">
                  <c:v>pcrystk03</c:v>
                </c:pt>
                <c:pt idx="2">
                  <c:v>pli</c:v>
                </c:pt>
                <c:pt idx="3">
                  <c:v>dawson5</c:v>
                </c:pt>
                <c:pt idx="4">
                  <c:v>patents_main</c:v>
                </c:pt>
                <c:pt idx="5">
                  <c:v>webbase-1M</c:v>
                </c:pt>
                <c:pt idx="6">
                  <c:v>Geomean</c:v>
                </c:pt>
              </c:strCache>
            </c:strRef>
          </c:cat>
          <c:val>
            <c:numRef>
              <c:f>Sheet1!$D$65:$D$71</c:f>
              <c:numCache>
                <c:formatCode>General</c:formatCode>
                <c:ptCount val="7"/>
                <c:pt idx="0">
                  <c:v>43.47</c:v>
                </c:pt>
                <c:pt idx="1">
                  <c:v>34.92</c:v>
                </c:pt>
                <c:pt idx="2">
                  <c:v>20.83</c:v>
                </c:pt>
                <c:pt idx="3">
                  <c:v>6.71</c:v>
                </c:pt>
                <c:pt idx="4">
                  <c:v>0.49</c:v>
                </c:pt>
                <c:pt idx="5">
                  <c:v>6.45</c:v>
                </c:pt>
                <c:pt idx="6">
                  <c:v>9.36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93-46E2-BC1E-56DA69836155}"/>
            </c:ext>
          </c:extLst>
        </c:ser>
        <c:ser>
          <c:idx val="2"/>
          <c:order val="2"/>
          <c:tx>
            <c:strRef>
              <c:f>Sheet1!$E$64</c:f>
              <c:strCache>
                <c:ptCount val="1"/>
                <c:pt idx="0">
                  <c:v> RMerge2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Sheet1!$B$65:$B$71</c:f>
              <c:strCache>
                <c:ptCount val="7"/>
                <c:pt idx="0">
                  <c:v>bcsstk30</c:v>
                </c:pt>
                <c:pt idx="1">
                  <c:v>pcrystk03</c:v>
                </c:pt>
                <c:pt idx="2">
                  <c:v>pli</c:v>
                </c:pt>
                <c:pt idx="3">
                  <c:v>dawson5</c:v>
                </c:pt>
                <c:pt idx="4">
                  <c:v>patents_main</c:v>
                </c:pt>
                <c:pt idx="5">
                  <c:v>webbase-1M</c:v>
                </c:pt>
                <c:pt idx="6">
                  <c:v>Geomean</c:v>
                </c:pt>
              </c:strCache>
            </c:strRef>
          </c:cat>
          <c:val>
            <c:numRef>
              <c:f>Sheet1!$E$65:$E$71</c:f>
              <c:numCache>
                <c:formatCode>General</c:formatCode>
                <c:ptCount val="7"/>
                <c:pt idx="0">
                  <c:v>2.5499999999999998</c:v>
                </c:pt>
                <c:pt idx="1">
                  <c:v>2.57</c:v>
                </c:pt>
                <c:pt idx="2">
                  <c:v>1.9</c:v>
                </c:pt>
                <c:pt idx="3">
                  <c:v>0.56999999999999995</c:v>
                </c:pt>
                <c:pt idx="4">
                  <c:v>0.19</c:v>
                </c:pt>
                <c:pt idx="5">
                  <c:v>1.79</c:v>
                </c:pt>
                <c:pt idx="6">
                  <c:v>1.1599999999999999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293-46E2-BC1E-56DA69836155}"/>
            </c:ext>
          </c:extLst>
        </c:ser>
        <c:ser>
          <c:idx val="3"/>
          <c:order val="3"/>
          <c:tx>
            <c:strRef>
              <c:f>Sheet1!$F$64</c:f>
              <c:strCache>
                <c:ptCount val="1"/>
                <c:pt idx="0">
                  <c:v> Nsparse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Sheet1!$B$65:$B$71</c:f>
              <c:strCache>
                <c:ptCount val="7"/>
                <c:pt idx="0">
                  <c:v>bcsstk30</c:v>
                </c:pt>
                <c:pt idx="1">
                  <c:v>pcrystk03</c:v>
                </c:pt>
                <c:pt idx="2">
                  <c:v>pli</c:v>
                </c:pt>
                <c:pt idx="3">
                  <c:v>dawson5</c:v>
                </c:pt>
                <c:pt idx="4">
                  <c:v>patents_main</c:v>
                </c:pt>
                <c:pt idx="5">
                  <c:v>webbase-1M</c:v>
                </c:pt>
                <c:pt idx="6">
                  <c:v>Geomean</c:v>
                </c:pt>
              </c:strCache>
            </c:strRef>
          </c:cat>
          <c:val>
            <c:numRef>
              <c:f>Sheet1!$F$65:$F$71</c:f>
              <c:numCache>
                <c:formatCode>General</c:formatCode>
                <c:ptCount val="7"/>
                <c:pt idx="0">
                  <c:v>1.92</c:v>
                </c:pt>
                <c:pt idx="1">
                  <c:v>1.94</c:v>
                </c:pt>
                <c:pt idx="2">
                  <c:v>1.48</c:v>
                </c:pt>
                <c:pt idx="3">
                  <c:v>0.49</c:v>
                </c:pt>
                <c:pt idx="4">
                  <c:v>0.22</c:v>
                </c:pt>
                <c:pt idx="5">
                  <c:v>5.33</c:v>
                </c:pt>
                <c:pt idx="6">
                  <c:v>1.21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293-46E2-BC1E-56DA69836155}"/>
            </c:ext>
          </c:extLst>
        </c:ser>
        <c:ser>
          <c:idx val="4"/>
          <c:order val="4"/>
          <c:tx>
            <c:strRef>
              <c:f>Sheet1!$G$64</c:f>
              <c:strCache>
                <c:ptCount val="1"/>
                <c:pt idx="0">
                  <c:v> nonTCU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Sheet1!$B$65:$B$71</c:f>
              <c:strCache>
                <c:ptCount val="7"/>
                <c:pt idx="0">
                  <c:v>bcsstk30</c:v>
                </c:pt>
                <c:pt idx="1">
                  <c:v>pcrystk03</c:v>
                </c:pt>
                <c:pt idx="2">
                  <c:v>pli</c:v>
                </c:pt>
                <c:pt idx="3">
                  <c:v>dawson5</c:v>
                </c:pt>
                <c:pt idx="4">
                  <c:v>patents_main</c:v>
                </c:pt>
                <c:pt idx="5">
                  <c:v>webbase-1M</c:v>
                </c:pt>
                <c:pt idx="6">
                  <c:v>Geomean</c:v>
                </c:pt>
              </c:strCache>
            </c:strRef>
          </c:cat>
          <c:val>
            <c:numRef>
              <c:f>Sheet1!$G$65:$G$71</c:f>
              <c:numCache>
                <c:formatCode>General</c:formatCode>
                <c:ptCount val="7"/>
                <c:pt idx="0">
                  <c:v>1.77</c:v>
                </c:pt>
                <c:pt idx="1">
                  <c:v>1.77</c:v>
                </c:pt>
                <c:pt idx="2">
                  <c:v>1.87</c:v>
                </c:pt>
                <c:pt idx="3">
                  <c:v>1.85</c:v>
                </c:pt>
                <c:pt idx="4">
                  <c:v>1.79</c:v>
                </c:pt>
                <c:pt idx="5">
                  <c:v>1.85</c:v>
                </c:pt>
                <c:pt idx="6">
                  <c:v>1.82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293-46E2-BC1E-56DA6983615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34062880"/>
        <c:axId val="734064520"/>
      </c:barChart>
      <c:catAx>
        <c:axId val="734062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734064520"/>
        <c:crossesAt val="0.1"/>
        <c:auto val="1"/>
        <c:lblAlgn val="ctr"/>
        <c:lblOffset val="100"/>
        <c:noMultiLvlLbl val="0"/>
      </c:catAx>
      <c:valAx>
        <c:axId val="73406452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Speedup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734062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85AD2C-9943-4ADC-98A0-AD045CB8F32D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D62A304-0210-4B00-976A-734A3FF89EC4}">
      <dgm:prSet/>
      <dgm:spPr/>
      <dgm:t>
        <a:bodyPr/>
        <a:lstStyle/>
        <a:p>
          <a:r>
            <a:rPr lang="en-US" dirty="0"/>
            <a:t>Definitions</a:t>
          </a:r>
        </a:p>
      </dgm:t>
    </dgm:pt>
    <dgm:pt modelId="{8036F0E5-671C-4249-91C5-0B76E806533A}" type="parTrans" cxnId="{C84FAAC3-2862-4458-8815-5A369E5536B5}">
      <dgm:prSet/>
      <dgm:spPr/>
      <dgm:t>
        <a:bodyPr/>
        <a:lstStyle/>
        <a:p>
          <a:endParaRPr lang="en-US"/>
        </a:p>
      </dgm:t>
    </dgm:pt>
    <dgm:pt modelId="{DF787ECE-E19A-419F-BE8D-0ABBE7438B6F}" type="sibTrans" cxnId="{C84FAAC3-2862-4458-8815-5A369E5536B5}">
      <dgm:prSet/>
      <dgm:spPr/>
      <dgm:t>
        <a:bodyPr/>
        <a:lstStyle/>
        <a:p>
          <a:endParaRPr lang="en-US"/>
        </a:p>
      </dgm:t>
    </dgm:pt>
    <dgm:pt modelId="{42073230-6DD0-4B42-9C69-648DE1B5135C}">
      <dgm:prSet/>
      <dgm:spPr/>
      <dgm:t>
        <a:bodyPr/>
        <a:lstStyle/>
        <a:p>
          <a:r>
            <a:rPr lang="en-US" dirty="0"/>
            <a:t>TCUs perform matrix multiplication between “small” matrices</a:t>
          </a:r>
        </a:p>
      </dgm:t>
    </dgm:pt>
    <dgm:pt modelId="{D091F68E-8A69-4C77-AC0B-62F24561F501}" type="parTrans" cxnId="{859F87AF-E8A5-40DE-A550-3E8FD06EC087}">
      <dgm:prSet/>
      <dgm:spPr/>
      <dgm:t>
        <a:bodyPr/>
        <a:lstStyle/>
        <a:p>
          <a:endParaRPr lang="en-US"/>
        </a:p>
      </dgm:t>
    </dgm:pt>
    <dgm:pt modelId="{3108BC1C-B4C8-4F42-9875-BE353562C5FE}" type="sibTrans" cxnId="{859F87AF-E8A5-40DE-A550-3E8FD06EC087}">
      <dgm:prSet/>
      <dgm:spPr/>
      <dgm:t>
        <a:bodyPr/>
        <a:lstStyle/>
        <a:p>
          <a:endParaRPr lang="en-US"/>
        </a:p>
      </dgm:t>
    </dgm:pt>
    <dgm:pt modelId="{C3F1FE5A-AF44-40FD-A3A1-CD391E38564A}">
      <dgm:prSet/>
      <dgm:spPr/>
      <dgm:t>
        <a:bodyPr/>
        <a:lstStyle/>
        <a:p>
          <a:r>
            <a:rPr lang="en-US" dirty="0"/>
            <a:t>“Small” is, e.g., 16x16</a:t>
          </a:r>
        </a:p>
      </dgm:t>
    </dgm:pt>
    <dgm:pt modelId="{D4CBD5F3-2C38-4B47-977C-67B1F5859776}" type="parTrans" cxnId="{60B87E7F-7E76-49FD-96C2-CC5F7F4441E9}">
      <dgm:prSet/>
      <dgm:spPr/>
      <dgm:t>
        <a:bodyPr/>
        <a:lstStyle/>
        <a:p>
          <a:endParaRPr lang="en-US"/>
        </a:p>
      </dgm:t>
    </dgm:pt>
    <dgm:pt modelId="{BAAE8C52-2F74-4206-AB15-7E1D5A24A821}" type="sibTrans" cxnId="{60B87E7F-7E76-49FD-96C2-CC5F7F4441E9}">
      <dgm:prSet/>
      <dgm:spPr/>
      <dgm:t>
        <a:bodyPr/>
        <a:lstStyle/>
        <a:p>
          <a:endParaRPr lang="en-US"/>
        </a:p>
      </dgm:t>
    </dgm:pt>
    <dgm:pt modelId="{0DC67CEF-04D0-4440-97DB-4F7F56B8BDCD}">
      <dgm:prSet/>
      <dgm:spPr/>
      <dgm:t>
        <a:bodyPr/>
        <a:lstStyle/>
        <a:p>
          <a:r>
            <a:rPr lang="en-US" dirty="0"/>
            <a:t>Mixed precision: Result/Accumulator can be in FP32</a:t>
          </a:r>
        </a:p>
      </dgm:t>
    </dgm:pt>
    <dgm:pt modelId="{EAD4C6D4-2CF7-4FA5-973C-D0A993F25D57}" type="parTrans" cxnId="{3D855ED1-EF34-49CD-AC0C-FB812B065BCA}">
      <dgm:prSet/>
      <dgm:spPr/>
      <dgm:t>
        <a:bodyPr/>
        <a:lstStyle/>
        <a:p>
          <a:endParaRPr lang="en-US"/>
        </a:p>
      </dgm:t>
    </dgm:pt>
    <dgm:pt modelId="{1A33EAB0-0B87-4B4B-82C6-6BACED511479}" type="sibTrans" cxnId="{3D855ED1-EF34-49CD-AC0C-FB812B065BCA}">
      <dgm:prSet/>
      <dgm:spPr/>
      <dgm:t>
        <a:bodyPr/>
        <a:lstStyle/>
        <a:p>
          <a:endParaRPr lang="en-US"/>
        </a:p>
      </dgm:t>
    </dgm:pt>
    <dgm:pt modelId="{E59110DF-8671-45B5-B18E-08E215668B15}" type="pres">
      <dgm:prSet presAssocID="{A585AD2C-9943-4ADC-98A0-AD045CB8F32D}" presName="linear" presStyleCnt="0">
        <dgm:presLayoutVars>
          <dgm:animLvl val="lvl"/>
          <dgm:resizeHandles val="exact"/>
        </dgm:presLayoutVars>
      </dgm:prSet>
      <dgm:spPr/>
    </dgm:pt>
    <dgm:pt modelId="{EFB4D38C-9B6A-4BDE-B950-B4B8381F8BAC}" type="pres">
      <dgm:prSet presAssocID="{1D62A304-0210-4B00-976A-734A3FF89EC4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E0B5938E-BC4A-457D-971F-CC8E7A5D93BC}" type="pres">
      <dgm:prSet presAssocID="{1D62A304-0210-4B00-976A-734A3FF89EC4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EDAA7618-CD6B-4B59-982A-B3578762BE8F}" type="presOf" srcId="{A585AD2C-9943-4ADC-98A0-AD045CB8F32D}" destId="{E59110DF-8671-45B5-B18E-08E215668B15}" srcOrd="0" destOrd="0" presId="urn:microsoft.com/office/officeart/2005/8/layout/vList2"/>
    <dgm:cxn modelId="{1487C51F-0669-4CF5-BF8E-6571071EE2B5}" type="presOf" srcId="{1D62A304-0210-4B00-976A-734A3FF89EC4}" destId="{EFB4D38C-9B6A-4BDE-B950-B4B8381F8BAC}" srcOrd="0" destOrd="0" presId="urn:microsoft.com/office/officeart/2005/8/layout/vList2"/>
    <dgm:cxn modelId="{AB4C7E60-EB74-4E58-99D3-1A48918C65CC}" type="presOf" srcId="{42073230-6DD0-4B42-9C69-648DE1B5135C}" destId="{E0B5938E-BC4A-457D-971F-CC8E7A5D93BC}" srcOrd="0" destOrd="0" presId="urn:microsoft.com/office/officeart/2005/8/layout/vList2"/>
    <dgm:cxn modelId="{4B673366-C4C1-4124-9DC6-4B84A59AE1BE}" type="presOf" srcId="{0DC67CEF-04D0-4440-97DB-4F7F56B8BDCD}" destId="{E0B5938E-BC4A-457D-971F-CC8E7A5D93BC}" srcOrd="0" destOrd="2" presId="urn:microsoft.com/office/officeart/2005/8/layout/vList2"/>
    <dgm:cxn modelId="{32FA7975-BA7D-4343-9964-1507D1B7DE95}" type="presOf" srcId="{C3F1FE5A-AF44-40FD-A3A1-CD391E38564A}" destId="{E0B5938E-BC4A-457D-971F-CC8E7A5D93BC}" srcOrd="0" destOrd="1" presId="urn:microsoft.com/office/officeart/2005/8/layout/vList2"/>
    <dgm:cxn modelId="{60B87E7F-7E76-49FD-96C2-CC5F7F4441E9}" srcId="{1D62A304-0210-4B00-976A-734A3FF89EC4}" destId="{C3F1FE5A-AF44-40FD-A3A1-CD391E38564A}" srcOrd="1" destOrd="0" parTransId="{D4CBD5F3-2C38-4B47-977C-67B1F5859776}" sibTransId="{BAAE8C52-2F74-4206-AB15-7E1D5A24A821}"/>
    <dgm:cxn modelId="{859F87AF-E8A5-40DE-A550-3E8FD06EC087}" srcId="{1D62A304-0210-4B00-976A-734A3FF89EC4}" destId="{42073230-6DD0-4B42-9C69-648DE1B5135C}" srcOrd="0" destOrd="0" parTransId="{D091F68E-8A69-4C77-AC0B-62F24561F501}" sibTransId="{3108BC1C-B4C8-4F42-9875-BE353562C5FE}"/>
    <dgm:cxn modelId="{C84FAAC3-2862-4458-8815-5A369E5536B5}" srcId="{A585AD2C-9943-4ADC-98A0-AD045CB8F32D}" destId="{1D62A304-0210-4B00-976A-734A3FF89EC4}" srcOrd="0" destOrd="0" parTransId="{8036F0E5-671C-4249-91C5-0B76E806533A}" sibTransId="{DF787ECE-E19A-419F-BE8D-0ABBE7438B6F}"/>
    <dgm:cxn modelId="{3D855ED1-EF34-49CD-AC0C-FB812B065BCA}" srcId="{1D62A304-0210-4B00-976A-734A3FF89EC4}" destId="{0DC67CEF-04D0-4440-97DB-4F7F56B8BDCD}" srcOrd="2" destOrd="0" parTransId="{EAD4C6D4-2CF7-4FA5-973C-D0A993F25D57}" sibTransId="{1A33EAB0-0B87-4B4B-82C6-6BACED511479}"/>
    <dgm:cxn modelId="{ABEA945A-8C10-4233-9B25-A29B2A20FE54}" type="presParOf" srcId="{E59110DF-8671-45B5-B18E-08E215668B15}" destId="{EFB4D38C-9B6A-4BDE-B950-B4B8381F8BAC}" srcOrd="0" destOrd="0" presId="urn:microsoft.com/office/officeart/2005/8/layout/vList2"/>
    <dgm:cxn modelId="{F0F8A544-0A87-4684-87DE-BD8E3040BDB5}" type="presParOf" srcId="{E59110DF-8671-45B5-B18E-08E215668B15}" destId="{E0B5938E-BC4A-457D-971F-CC8E7A5D93B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9C96B8-4C34-4C7F-AB21-6F4952B7DCA7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8CCC52EA-662D-4694-B934-B3E0D06CFC55}">
      <dgm:prSet/>
      <dgm:spPr/>
      <dgm:t>
        <a:bodyPr/>
        <a:lstStyle/>
        <a:p>
          <a:r>
            <a:rPr lang="en-US" dirty="0"/>
            <a:t>Bitmap</a:t>
          </a:r>
        </a:p>
      </dgm:t>
    </dgm:pt>
    <dgm:pt modelId="{73944006-CB4B-4046-B36F-35D241A9DCC9}" type="parTrans" cxnId="{D2743468-FB43-4EC3-AF4C-CBDC8FAFCCDE}">
      <dgm:prSet/>
      <dgm:spPr/>
      <dgm:t>
        <a:bodyPr/>
        <a:lstStyle/>
        <a:p>
          <a:endParaRPr lang="en-US"/>
        </a:p>
      </dgm:t>
    </dgm:pt>
    <dgm:pt modelId="{3304EB36-59EA-47F1-9FEA-3CC8BCAEDAC3}" type="sibTrans" cxnId="{D2743468-FB43-4EC3-AF4C-CBDC8FAFCCDE}">
      <dgm:prSet/>
      <dgm:spPr/>
      <dgm:t>
        <a:bodyPr/>
        <a:lstStyle/>
        <a:p>
          <a:endParaRPr lang="en-US"/>
        </a:p>
      </dgm:t>
    </dgm:pt>
    <dgm:pt modelId="{76904F88-F82B-4ACB-B437-5B3CD695E391}">
      <dgm:prSet/>
      <dgm:spPr/>
      <dgm:t>
        <a:bodyPr/>
        <a:lstStyle/>
        <a:p>
          <a:r>
            <a:rPr lang="en-US" dirty="0"/>
            <a:t>A binary number for each tile. Each bit of is set to “1” </a:t>
          </a:r>
          <a:r>
            <a:rPr lang="en-US" dirty="0" err="1"/>
            <a:t>iff</a:t>
          </a:r>
          <a:r>
            <a:rPr lang="en-US" dirty="0"/>
            <a:t> there is an element in the corresponding position</a:t>
          </a:r>
        </a:p>
      </dgm:t>
    </dgm:pt>
    <dgm:pt modelId="{BD0D5EAB-046F-448D-A8E8-08543630ACD0}" type="parTrans" cxnId="{277B8541-82A4-45E1-B20A-B77F5A7DDE4E}">
      <dgm:prSet/>
      <dgm:spPr/>
      <dgm:t>
        <a:bodyPr/>
        <a:lstStyle/>
        <a:p>
          <a:endParaRPr lang="en-US"/>
        </a:p>
      </dgm:t>
    </dgm:pt>
    <dgm:pt modelId="{6CF62AAC-6BFB-4208-80BB-6204BC72E266}" type="sibTrans" cxnId="{277B8541-82A4-45E1-B20A-B77F5A7DDE4E}">
      <dgm:prSet/>
      <dgm:spPr/>
      <dgm:t>
        <a:bodyPr/>
        <a:lstStyle/>
        <a:p>
          <a:endParaRPr lang="en-US"/>
        </a:p>
      </dgm:t>
    </dgm:pt>
    <dgm:pt modelId="{29F7E03F-2F70-4B26-861C-675AC72AFE9D}">
      <dgm:prSet/>
      <dgm:spPr/>
      <dgm:t>
        <a:bodyPr/>
        <a:lstStyle/>
        <a:p>
          <a:r>
            <a:rPr lang="en-US" dirty="0"/>
            <a:t>Index</a:t>
          </a:r>
        </a:p>
      </dgm:t>
    </dgm:pt>
    <dgm:pt modelId="{CC7E5935-AE1F-4D77-950F-08BAE42193A6}" type="parTrans" cxnId="{7256F86E-476D-4F86-AB47-7F90D8E6028E}">
      <dgm:prSet/>
      <dgm:spPr/>
      <dgm:t>
        <a:bodyPr/>
        <a:lstStyle/>
        <a:p>
          <a:endParaRPr lang="en-US"/>
        </a:p>
      </dgm:t>
    </dgm:pt>
    <dgm:pt modelId="{3E5FA994-D895-4425-BA85-9379CFDE3A6C}" type="sibTrans" cxnId="{7256F86E-476D-4F86-AB47-7F90D8E6028E}">
      <dgm:prSet/>
      <dgm:spPr/>
      <dgm:t>
        <a:bodyPr/>
        <a:lstStyle/>
        <a:p>
          <a:endParaRPr lang="en-US"/>
        </a:p>
      </dgm:t>
    </dgm:pt>
    <dgm:pt modelId="{3768DFCA-3CF4-4979-9BD2-CA221147F4B8}">
      <dgm:prSet/>
      <dgm:spPr/>
      <dgm:t>
        <a:bodyPr/>
        <a:lstStyle/>
        <a:p>
          <a:r>
            <a:rPr lang="en-US" dirty="0"/>
            <a:t>An offset in the element array. It points to the starting position of the elements of each tile</a:t>
          </a:r>
        </a:p>
      </dgm:t>
    </dgm:pt>
    <dgm:pt modelId="{90897B0F-D0E7-44DA-A77C-C840DCE2C143}" type="parTrans" cxnId="{4CAAEF2F-2451-4DE6-9C93-B47ABD6388DE}">
      <dgm:prSet/>
      <dgm:spPr/>
      <dgm:t>
        <a:bodyPr/>
        <a:lstStyle/>
        <a:p>
          <a:endParaRPr lang="en-US"/>
        </a:p>
      </dgm:t>
    </dgm:pt>
    <dgm:pt modelId="{B5C32786-83C2-4EA7-AE3E-5298F38C29A7}" type="sibTrans" cxnId="{4CAAEF2F-2451-4DE6-9C93-B47ABD6388DE}">
      <dgm:prSet/>
      <dgm:spPr/>
      <dgm:t>
        <a:bodyPr/>
        <a:lstStyle/>
        <a:p>
          <a:endParaRPr lang="en-US"/>
        </a:p>
      </dgm:t>
    </dgm:pt>
    <dgm:pt modelId="{D3604C2A-7D85-4CB9-B3DC-378E985EA462}">
      <dgm:prSet/>
      <dgm:spPr/>
      <dgm:t>
        <a:bodyPr/>
        <a:lstStyle/>
        <a:p>
          <a:r>
            <a:rPr lang="en-US" dirty="0"/>
            <a:t>Tiles</a:t>
          </a:r>
        </a:p>
      </dgm:t>
    </dgm:pt>
    <dgm:pt modelId="{0BCB5804-3572-4DC6-A1E2-B4AACF81B745}" type="parTrans" cxnId="{2528EA67-077A-4723-AE5F-AF621AACA8DF}">
      <dgm:prSet/>
      <dgm:spPr/>
      <dgm:t>
        <a:bodyPr/>
        <a:lstStyle/>
        <a:p>
          <a:endParaRPr lang="en-US"/>
        </a:p>
      </dgm:t>
    </dgm:pt>
    <dgm:pt modelId="{B14103A4-811F-4FEC-B3E6-EE1AC312046D}" type="sibTrans" cxnId="{2528EA67-077A-4723-AE5F-AF621AACA8DF}">
      <dgm:prSet/>
      <dgm:spPr/>
      <dgm:t>
        <a:bodyPr/>
        <a:lstStyle/>
        <a:p>
          <a:endParaRPr lang="en-US"/>
        </a:p>
      </dgm:t>
    </dgm:pt>
    <dgm:pt modelId="{1BEBFE2A-C446-449D-872F-AE70958FC57F}">
      <dgm:prSet/>
      <dgm:spPr/>
      <dgm:t>
        <a:bodyPr/>
        <a:lstStyle/>
        <a:p>
          <a:r>
            <a:rPr lang="en-US" dirty="0"/>
            <a:t>A dense matrix is split into tiles</a:t>
          </a:r>
        </a:p>
      </dgm:t>
    </dgm:pt>
    <dgm:pt modelId="{608C6177-145A-46E1-BC51-25C0C08E8481}" type="parTrans" cxnId="{9BC8FF16-9099-42A2-888A-10415EAA7FC2}">
      <dgm:prSet/>
      <dgm:spPr/>
      <dgm:t>
        <a:bodyPr/>
        <a:lstStyle/>
        <a:p>
          <a:endParaRPr lang="en-US"/>
        </a:p>
      </dgm:t>
    </dgm:pt>
    <dgm:pt modelId="{50F69F9F-D20A-4B64-97B7-24473A84977E}" type="sibTrans" cxnId="{9BC8FF16-9099-42A2-888A-10415EAA7FC2}">
      <dgm:prSet/>
      <dgm:spPr/>
      <dgm:t>
        <a:bodyPr/>
        <a:lstStyle/>
        <a:p>
          <a:endParaRPr lang="en-US"/>
        </a:p>
      </dgm:t>
    </dgm:pt>
    <dgm:pt modelId="{31F74B57-6FBF-49CC-BD65-4E32C91ABEF4}" type="pres">
      <dgm:prSet presAssocID="{F09C96B8-4C34-4C7F-AB21-6F4952B7DCA7}" presName="linear" presStyleCnt="0">
        <dgm:presLayoutVars>
          <dgm:animLvl val="lvl"/>
          <dgm:resizeHandles val="exact"/>
        </dgm:presLayoutVars>
      </dgm:prSet>
      <dgm:spPr/>
    </dgm:pt>
    <dgm:pt modelId="{EC9CA8F9-12EC-4F61-A0AB-C73E10A55CF0}" type="pres">
      <dgm:prSet presAssocID="{D3604C2A-7D85-4CB9-B3DC-378E985EA462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23D4EF7-1DD0-46EF-BE7A-775D6DA1F4D9}" type="pres">
      <dgm:prSet presAssocID="{D3604C2A-7D85-4CB9-B3DC-378E985EA462}" presName="childText" presStyleLbl="revTx" presStyleIdx="0" presStyleCnt="3">
        <dgm:presLayoutVars>
          <dgm:bulletEnabled val="1"/>
        </dgm:presLayoutVars>
      </dgm:prSet>
      <dgm:spPr/>
    </dgm:pt>
    <dgm:pt modelId="{1AD02AC0-C245-4A6C-9BED-14D2BC140211}" type="pres">
      <dgm:prSet presAssocID="{8CCC52EA-662D-4694-B934-B3E0D06CFC5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BB0E0D27-AA24-461B-A097-DFA2ED3481FB}" type="pres">
      <dgm:prSet presAssocID="{8CCC52EA-662D-4694-B934-B3E0D06CFC55}" presName="childText" presStyleLbl="revTx" presStyleIdx="1" presStyleCnt="3">
        <dgm:presLayoutVars>
          <dgm:bulletEnabled val="1"/>
        </dgm:presLayoutVars>
      </dgm:prSet>
      <dgm:spPr/>
    </dgm:pt>
    <dgm:pt modelId="{9FD4FDB6-9AC8-4355-B841-00B48E5EDA67}" type="pres">
      <dgm:prSet presAssocID="{29F7E03F-2F70-4B26-861C-675AC72AFE9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B4825D7-7037-426B-94D1-DD93D36A3488}" type="pres">
      <dgm:prSet presAssocID="{29F7E03F-2F70-4B26-861C-675AC72AFE9D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B7FABB07-6731-40C1-A8C5-817EABBFB3EC}" type="presOf" srcId="{1BEBFE2A-C446-449D-872F-AE70958FC57F}" destId="{523D4EF7-1DD0-46EF-BE7A-775D6DA1F4D9}" srcOrd="0" destOrd="0" presId="urn:microsoft.com/office/officeart/2005/8/layout/vList2"/>
    <dgm:cxn modelId="{4302F30B-9FA7-4627-B5AA-34344F5F6EFD}" type="presOf" srcId="{76904F88-F82B-4ACB-B437-5B3CD695E391}" destId="{BB0E0D27-AA24-461B-A097-DFA2ED3481FB}" srcOrd="0" destOrd="0" presId="urn:microsoft.com/office/officeart/2005/8/layout/vList2"/>
    <dgm:cxn modelId="{9BC8FF16-9099-42A2-888A-10415EAA7FC2}" srcId="{D3604C2A-7D85-4CB9-B3DC-378E985EA462}" destId="{1BEBFE2A-C446-449D-872F-AE70958FC57F}" srcOrd="0" destOrd="0" parTransId="{608C6177-145A-46E1-BC51-25C0C08E8481}" sibTransId="{50F69F9F-D20A-4B64-97B7-24473A84977E}"/>
    <dgm:cxn modelId="{075FEB1C-B84C-4A12-B06B-18E82EAC23D0}" type="presOf" srcId="{D3604C2A-7D85-4CB9-B3DC-378E985EA462}" destId="{EC9CA8F9-12EC-4F61-A0AB-C73E10A55CF0}" srcOrd="0" destOrd="0" presId="urn:microsoft.com/office/officeart/2005/8/layout/vList2"/>
    <dgm:cxn modelId="{4CAAEF2F-2451-4DE6-9C93-B47ABD6388DE}" srcId="{29F7E03F-2F70-4B26-861C-675AC72AFE9D}" destId="{3768DFCA-3CF4-4979-9BD2-CA221147F4B8}" srcOrd="0" destOrd="0" parTransId="{90897B0F-D0E7-44DA-A77C-C840DCE2C143}" sibTransId="{B5C32786-83C2-4EA7-AE3E-5298F38C29A7}"/>
    <dgm:cxn modelId="{277B8541-82A4-45E1-B20A-B77F5A7DDE4E}" srcId="{8CCC52EA-662D-4694-B934-B3E0D06CFC55}" destId="{76904F88-F82B-4ACB-B437-5B3CD695E391}" srcOrd="0" destOrd="0" parTransId="{BD0D5EAB-046F-448D-A8E8-08543630ACD0}" sibTransId="{6CF62AAC-6BFB-4208-80BB-6204BC72E266}"/>
    <dgm:cxn modelId="{2528EA67-077A-4723-AE5F-AF621AACA8DF}" srcId="{F09C96B8-4C34-4C7F-AB21-6F4952B7DCA7}" destId="{D3604C2A-7D85-4CB9-B3DC-378E985EA462}" srcOrd="0" destOrd="0" parTransId="{0BCB5804-3572-4DC6-A1E2-B4AACF81B745}" sibTransId="{B14103A4-811F-4FEC-B3E6-EE1AC312046D}"/>
    <dgm:cxn modelId="{D2743468-FB43-4EC3-AF4C-CBDC8FAFCCDE}" srcId="{F09C96B8-4C34-4C7F-AB21-6F4952B7DCA7}" destId="{8CCC52EA-662D-4694-B934-B3E0D06CFC55}" srcOrd="1" destOrd="0" parTransId="{73944006-CB4B-4046-B36F-35D241A9DCC9}" sibTransId="{3304EB36-59EA-47F1-9FEA-3CC8BCAEDAC3}"/>
    <dgm:cxn modelId="{7256F86E-476D-4F86-AB47-7F90D8E6028E}" srcId="{F09C96B8-4C34-4C7F-AB21-6F4952B7DCA7}" destId="{29F7E03F-2F70-4B26-861C-675AC72AFE9D}" srcOrd="2" destOrd="0" parTransId="{CC7E5935-AE1F-4D77-950F-08BAE42193A6}" sibTransId="{3E5FA994-D895-4425-BA85-9379CFDE3A6C}"/>
    <dgm:cxn modelId="{496DBFBB-C8D4-475D-93D1-0D6865D97928}" type="presOf" srcId="{3768DFCA-3CF4-4979-9BD2-CA221147F4B8}" destId="{8B4825D7-7037-426B-94D1-DD93D36A3488}" srcOrd="0" destOrd="0" presId="urn:microsoft.com/office/officeart/2005/8/layout/vList2"/>
    <dgm:cxn modelId="{999876C4-8384-440C-AF72-3E43172155BC}" type="presOf" srcId="{29F7E03F-2F70-4B26-861C-675AC72AFE9D}" destId="{9FD4FDB6-9AC8-4355-B841-00B48E5EDA67}" srcOrd="0" destOrd="0" presId="urn:microsoft.com/office/officeart/2005/8/layout/vList2"/>
    <dgm:cxn modelId="{68F599DC-E0FF-4423-B3D5-2A2CA42163A4}" type="presOf" srcId="{F09C96B8-4C34-4C7F-AB21-6F4952B7DCA7}" destId="{31F74B57-6FBF-49CC-BD65-4E32C91ABEF4}" srcOrd="0" destOrd="0" presId="urn:microsoft.com/office/officeart/2005/8/layout/vList2"/>
    <dgm:cxn modelId="{14851AE9-1683-48C3-962A-154B76C25C7A}" type="presOf" srcId="{8CCC52EA-662D-4694-B934-B3E0D06CFC55}" destId="{1AD02AC0-C245-4A6C-9BED-14D2BC140211}" srcOrd="0" destOrd="0" presId="urn:microsoft.com/office/officeart/2005/8/layout/vList2"/>
    <dgm:cxn modelId="{199867FA-4F57-44D6-AA75-2F79673A5BE0}" type="presParOf" srcId="{31F74B57-6FBF-49CC-BD65-4E32C91ABEF4}" destId="{EC9CA8F9-12EC-4F61-A0AB-C73E10A55CF0}" srcOrd="0" destOrd="0" presId="urn:microsoft.com/office/officeart/2005/8/layout/vList2"/>
    <dgm:cxn modelId="{FC07465D-D0FF-4E14-8552-A93F3192A485}" type="presParOf" srcId="{31F74B57-6FBF-49CC-BD65-4E32C91ABEF4}" destId="{523D4EF7-1DD0-46EF-BE7A-775D6DA1F4D9}" srcOrd="1" destOrd="0" presId="urn:microsoft.com/office/officeart/2005/8/layout/vList2"/>
    <dgm:cxn modelId="{3702C451-E715-4F41-B4FF-A788F76761CB}" type="presParOf" srcId="{31F74B57-6FBF-49CC-BD65-4E32C91ABEF4}" destId="{1AD02AC0-C245-4A6C-9BED-14D2BC140211}" srcOrd="2" destOrd="0" presId="urn:microsoft.com/office/officeart/2005/8/layout/vList2"/>
    <dgm:cxn modelId="{8055DA27-E56B-4B64-B1F0-5ECF5465F15C}" type="presParOf" srcId="{31F74B57-6FBF-49CC-BD65-4E32C91ABEF4}" destId="{BB0E0D27-AA24-461B-A097-DFA2ED3481FB}" srcOrd="3" destOrd="0" presId="urn:microsoft.com/office/officeart/2005/8/layout/vList2"/>
    <dgm:cxn modelId="{63F31E29-C54B-4D63-ACC1-057B45E90AFF}" type="presParOf" srcId="{31F74B57-6FBF-49CC-BD65-4E32C91ABEF4}" destId="{9FD4FDB6-9AC8-4355-B841-00B48E5EDA67}" srcOrd="4" destOrd="0" presId="urn:microsoft.com/office/officeart/2005/8/layout/vList2"/>
    <dgm:cxn modelId="{E208EB43-1066-4A4E-9B74-D60B30B98D41}" type="presParOf" srcId="{31F74B57-6FBF-49CC-BD65-4E32C91ABEF4}" destId="{8B4825D7-7037-426B-94D1-DD93D36A3488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2BD87C-C070-41F5-B1C3-3A4592CF596D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9FBBCCFA-8652-4913-A83E-8BD0BB30ABED}">
      <dgm:prSet/>
      <dgm:spPr/>
      <dgm:t>
        <a:bodyPr/>
        <a:lstStyle/>
        <a:p>
          <a:r>
            <a:rPr lang="en-US" dirty="0"/>
            <a:t>We use 8x8 tiles</a:t>
          </a:r>
        </a:p>
      </dgm:t>
    </dgm:pt>
    <dgm:pt modelId="{EEAED56C-B233-4CDE-A31F-6F7B805233DF}" type="parTrans" cxnId="{FBAB5C1F-E562-4C69-870E-322230685442}">
      <dgm:prSet/>
      <dgm:spPr/>
      <dgm:t>
        <a:bodyPr/>
        <a:lstStyle/>
        <a:p>
          <a:endParaRPr lang="en-US"/>
        </a:p>
      </dgm:t>
    </dgm:pt>
    <dgm:pt modelId="{4C8F57E4-4EF2-4B31-BDA7-22A84611A9D3}" type="sibTrans" cxnId="{FBAB5C1F-E562-4C69-870E-322230685442}">
      <dgm:prSet/>
      <dgm:spPr/>
      <dgm:t>
        <a:bodyPr/>
        <a:lstStyle/>
        <a:p>
          <a:endParaRPr lang="en-US"/>
        </a:p>
      </dgm:t>
    </dgm:pt>
    <dgm:pt modelId="{0A85C565-C166-42F5-86E5-16B90F14E43D}">
      <dgm:prSet/>
      <dgm:spPr/>
      <dgm:t>
        <a:bodyPr/>
        <a:lstStyle/>
        <a:p>
          <a:r>
            <a:rPr lang="en-US" dirty="0"/>
            <a:t>Each warp multiplies 2 8x8 tiles</a:t>
          </a:r>
        </a:p>
      </dgm:t>
    </dgm:pt>
    <dgm:pt modelId="{10EAAFA3-E0E9-4B38-98CA-9A696CCCF331}" type="parTrans" cxnId="{130D2304-CBA3-4E4B-BF55-DFF19D034291}">
      <dgm:prSet/>
      <dgm:spPr/>
      <dgm:t>
        <a:bodyPr/>
        <a:lstStyle/>
        <a:p>
          <a:endParaRPr lang="en-US"/>
        </a:p>
      </dgm:t>
    </dgm:pt>
    <dgm:pt modelId="{67CA74A1-EEDD-4DEC-80E3-F2D1E2DFA60F}" type="sibTrans" cxnId="{130D2304-CBA3-4E4B-BF55-DFF19D034291}">
      <dgm:prSet/>
      <dgm:spPr/>
      <dgm:t>
        <a:bodyPr/>
        <a:lstStyle/>
        <a:p>
          <a:endParaRPr lang="en-US"/>
        </a:p>
      </dgm:t>
    </dgm:pt>
    <dgm:pt modelId="{6896CD39-0BD5-423A-8AC2-E8EF01286125}">
      <dgm:prSet/>
      <dgm:spPr/>
      <dgm:t>
        <a:bodyPr/>
        <a:lstStyle/>
        <a:p>
          <a:r>
            <a:rPr lang="en-US" dirty="0"/>
            <a:t>Tensor cores are efficient even if not fully utilized</a:t>
          </a:r>
          <a:r>
            <a:rPr lang="en-US" baseline="30000" dirty="0"/>
            <a:t>1</a:t>
          </a:r>
          <a:endParaRPr lang="en-US" dirty="0"/>
        </a:p>
      </dgm:t>
    </dgm:pt>
    <dgm:pt modelId="{12451979-8AAE-4C33-A252-DF4C425C14BB}" type="parTrans" cxnId="{E59A585C-F2F7-4B8E-8D3D-A8F8069BF692}">
      <dgm:prSet/>
      <dgm:spPr/>
      <dgm:t>
        <a:bodyPr/>
        <a:lstStyle/>
        <a:p>
          <a:endParaRPr lang="en-US"/>
        </a:p>
      </dgm:t>
    </dgm:pt>
    <dgm:pt modelId="{57901E57-287D-4323-A303-AF785AB7E845}" type="sibTrans" cxnId="{E59A585C-F2F7-4B8E-8D3D-A8F8069BF692}">
      <dgm:prSet/>
      <dgm:spPr/>
      <dgm:t>
        <a:bodyPr/>
        <a:lstStyle/>
        <a:p>
          <a:endParaRPr lang="en-US"/>
        </a:p>
      </dgm:t>
    </dgm:pt>
    <dgm:pt modelId="{31152549-3CFE-4933-B275-EA2F3EB71CDF}">
      <dgm:prSet/>
      <dgm:spPr/>
      <dgm:t>
        <a:bodyPr/>
        <a:lstStyle/>
        <a:p>
          <a:r>
            <a:rPr lang="en-US" dirty="0"/>
            <a:t>TCU layout</a:t>
          </a:r>
        </a:p>
      </dgm:t>
    </dgm:pt>
    <dgm:pt modelId="{05718171-17F4-4651-B0F1-BFF47C48C9D4}" type="parTrans" cxnId="{FAC7EF22-B6C5-45ED-A529-4C4FC3539A76}">
      <dgm:prSet/>
      <dgm:spPr/>
      <dgm:t>
        <a:bodyPr/>
        <a:lstStyle/>
        <a:p>
          <a:endParaRPr lang="en-US"/>
        </a:p>
      </dgm:t>
    </dgm:pt>
    <dgm:pt modelId="{131D6D4F-A9A5-4351-8F1E-BFBC634703A7}" type="sibTrans" cxnId="{FAC7EF22-B6C5-45ED-A529-4C4FC3539A76}">
      <dgm:prSet/>
      <dgm:spPr/>
      <dgm:t>
        <a:bodyPr/>
        <a:lstStyle/>
        <a:p>
          <a:endParaRPr lang="en-US"/>
        </a:p>
      </dgm:t>
    </dgm:pt>
    <dgm:pt modelId="{60B48F08-4FCF-4290-9CB3-DB859EE9240F}" type="pres">
      <dgm:prSet presAssocID="{202BD87C-C070-41F5-B1C3-3A4592CF596D}" presName="linear" presStyleCnt="0">
        <dgm:presLayoutVars>
          <dgm:animLvl val="lvl"/>
          <dgm:resizeHandles val="exact"/>
        </dgm:presLayoutVars>
      </dgm:prSet>
      <dgm:spPr/>
    </dgm:pt>
    <dgm:pt modelId="{2550CD95-1A3A-4522-A625-FCDBBCECA6B7}" type="pres">
      <dgm:prSet presAssocID="{31152549-3CFE-4933-B275-EA2F3EB71CDF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5853DA68-F3F5-4785-ACB0-489CF67DA3AE}" type="pres">
      <dgm:prSet presAssocID="{31152549-3CFE-4933-B275-EA2F3EB71CDF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020BF203-F87A-44A5-8B04-A06B65DEA89F}" type="presOf" srcId="{0A85C565-C166-42F5-86E5-16B90F14E43D}" destId="{5853DA68-F3F5-4785-ACB0-489CF67DA3AE}" srcOrd="0" destOrd="1" presId="urn:microsoft.com/office/officeart/2005/8/layout/vList2"/>
    <dgm:cxn modelId="{130D2304-CBA3-4E4B-BF55-DFF19D034291}" srcId="{31152549-3CFE-4933-B275-EA2F3EB71CDF}" destId="{0A85C565-C166-42F5-86E5-16B90F14E43D}" srcOrd="1" destOrd="0" parTransId="{10EAAFA3-E0E9-4B38-98CA-9A696CCCF331}" sibTransId="{67CA74A1-EEDD-4DEC-80E3-F2D1E2DFA60F}"/>
    <dgm:cxn modelId="{FBAB5C1F-E562-4C69-870E-322230685442}" srcId="{31152549-3CFE-4933-B275-EA2F3EB71CDF}" destId="{9FBBCCFA-8652-4913-A83E-8BD0BB30ABED}" srcOrd="0" destOrd="0" parTransId="{EEAED56C-B233-4CDE-A31F-6F7B805233DF}" sibTransId="{4C8F57E4-4EF2-4B31-BDA7-22A84611A9D3}"/>
    <dgm:cxn modelId="{FAC7EF22-B6C5-45ED-A529-4C4FC3539A76}" srcId="{202BD87C-C070-41F5-B1C3-3A4592CF596D}" destId="{31152549-3CFE-4933-B275-EA2F3EB71CDF}" srcOrd="0" destOrd="0" parTransId="{05718171-17F4-4651-B0F1-BFF47C48C9D4}" sibTransId="{131D6D4F-A9A5-4351-8F1E-BFBC634703A7}"/>
    <dgm:cxn modelId="{00A25432-4C0A-447F-89FE-9A86BB8B519F}" type="presOf" srcId="{6896CD39-0BD5-423A-8AC2-E8EF01286125}" destId="{5853DA68-F3F5-4785-ACB0-489CF67DA3AE}" srcOrd="0" destOrd="2" presId="urn:microsoft.com/office/officeart/2005/8/layout/vList2"/>
    <dgm:cxn modelId="{E59A585C-F2F7-4B8E-8D3D-A8F8069BF692}" srcId="{31152549-3CFE-4933-B275-EA2F3EB71CDF}" destId="{6896CD39-0BD5-423A-8AC2-E8EF01286125}" srcOrd="2" destOrd="0" parTransId="{12451979-8AAE-4C33-A252-DF4C425C14BB}" sibTransId="{57901E57-287D-4323-A303-AF785AB7E845}"/>
    <dgm:cxn modelId="{0A68C27F-F3D0-4439-AEBC-2B053293818E}" type="presOf" srcId="{9FBBCCFA-8652-4913-A83E-8BD0BB30ABED}" destId="{5853DA68-F3F5-4785-ACB0-489CF67DA3AE}" srcOrd="0" destOrd="0" presId="urn:microsoft.com/office/officeart/2005/8/layout/vList2"/>
    <dgm:cxn modelId="{9C3645A8-92FD-4087-83CE-291ED509E435}" type="presOf" srcId="{31152549-3CFE-4933-B275-EA2F3EB71CDF}" destId="{2550CD95-1A3A-4522-A625-FCDBBCECA6B7}" srcOrd="0" destOrd="0" presId="urn:microsoft.com/office/officeart/2005/8/layout/vList2"/>
    <dgm:cxn modelId="{8946D8B7-363C-412F-96D7-29275D28FD55}" type="presOf" srcId="{202BD87C-C070-41F5-B1C3-3A4592CF596D}" destId="{60B48F08-4FCF-4290-9CB3-DB859EE9240F}" srcOrd="0" destOrd="0" presId="urn:microsoft.com/office/officeart/2005/8/layout/vList2"/>
    <dgm:cxn modelId="{A2AAEEA0-E7B8-4372-8CF5-CF2CC722B54E}" type="presParOf" srcId="{60B48F08-4FCF-4290-9CB3-DB859EE9240F}" destId="{2550CD95-1A3A-4522-A625-FCDBBCECA6B7}" srcOrd="0" destOrd="0" presId="urn:microsoft.com/office/officeart/2005/8/layout/vList2"/>
    <dgm:cxn modelId="{904A2E56-06A4-4309-9374-80CA3E3629BC}" type="presParOf" srcId="{60B48F08-4FCF-4290-9CB3-DB859EE9240F}" destId="{5853DA68-F3F5-4785-ACB0-489CF67DA3A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47A628F-C3D0-4C6B-B7FD-160495693229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275B155-4A57-4B6F-B113-BBBEA57561EE}">
      <dgm:prSet phldrT="[Text]"/>
      <dgm:spPr/>
      <dgm:t>
        <a:bodyPr/>
        <a:lstStyle/>
        <a:p>
          <a:r>
            <a:rPr lang="en-US" dirty="0"/>
            <a:t>Precise method</a:t>
          </a:r>
        </a:p>
      </dgm:t>
    </dgm:pt>
    <dgm:pt modelId="{1AE7D8DC-91B2-4AD4-AFCC-0C06E30D47E5}" type="parTrans" cxnId="{5C67DD67-87C4-46F9-9ABE-9376EF7B63FF}">
      <dgm:prSet/>
      <dgm:spPr/>
      <dgm:t>
        <a:bodyPr/>
        <a:lstStyle/>
        <a:p>
          <a:endParaRPr lang="en-US"/>
        </a:p>
      </dgm:t>
    </dgm:pt>
    <dgm:pt modelId="{127B5B3B-4308-47C2-842E-A8DEB61DA6D0}" type="sibTrans" cxnId="{5C67DD67-87C4-46F9-9ABE-9376EF7B63FF}">
      <dgm:prSet/>
      <dgm:spPr/>
      <dgm:t>
        <a:bodyPr/>
        <a:lstStyle/>
        <a:p>
          <a:endParaRPr lang="en-US"/>
        </a:p>
      </dgm:t>
    </dgm:pt>
    <dgm:pt modelId="{601AF732-B8FC-465E-8FDE-FEE83AEF0201}">
      <dgm:prSet phldrT="[Text]"/>
      <dgm:spPr/>
      <dgm:t>
        <a:bodyPr/>
        <a:lstStyle/>
        <a:p>
          <a:r>
            <a:rPr lang="en-US" dirty="0"/>
            <a:t>We estimate the count of elements in the output with a partial multiplication</a:t>
          </a:r>
        </a:p>
      </dgm:t>
    </dgm:pt>
    <dgm:pt modelId="{1FD6E66C-EC79-448C-9886-5A5BC12DC6C4}" type="parTrans" cxnId="{0524B0CB-4536-46CF-8FFA-F53A04DAC0EF}">
      <dgm:prSet/>
      <dgm:spPr/>
      <dgm:t>
        <a:bodyPr/>
        <a:lstStyle/>
        <a:p>
          <a:endParaRPr lang="en-US"/>
        </a:p>
      </dgm:t>
    </dgm:pt>
    <dgm:pt modelId="{6C6DDEBF-7BB3-483A-8625-97DF35FCD2E6}" type="sibTrans" cxnId="{0524B0CB-4536-46CF-8FFA-F53A04DAC0EF}">
      <dgm:prSet/>
      <dgm:spPr/>
      <dgm:t>
        <a:bodyPr/>
        <a:lstStyle/>
        <a:p>
          <a:endParaRPr lang="en-US"/>
        </a:p>
      </dgm:t>
    </dgm:pt>
    <dgm:pt modelId="{96EB5EA7-F44E-4C1C-A873-A0FFE3D68DD2}">
      <dgm:prSet phldrT="[Text]"/>
      <dgm:spPr/>
      <dgm:t>
        <a:bodyPr/>
        <a:lstStyle/>
        <a:p>
          <a:r>
            <a:rPr lang="en-US" dirty="0"/>
            <a:t>We do not load any actual values, instead we use only the bitmaps</a:t>
          </a:r>
        </a:p>
      </dgm:t>
    </dgm:pt>
    <dgm:pt modelId="{85C4FB3A-7FC3-4AB3-B087-589E282C31F6}" type="parTrans" cxnId="{246CF9B3-98E2-421B-A66F-57E00C658867}">
      <dgm:prSet/>
      <dgm:spPr/>
      <dgm:t>
        <a:bodyPr/>
        <a:lstStyle/>
        <a:p>
          <a:endParaRPr lang="en-US"/>
        </a:p>
      </dgm:t>
    </dgm:pt>
    <dgm:pt modelId="{F070B59A-D31E-405C-A4BB-4D8861F12F54}" type="sibTrans" cxnId="{246CF9B3-98E2-421B-A66F-57E00C658867}">
      <dgm:prSet/>
      <dgm:spPr/>
      <dgm:t>
        <a:bodyPr/>
        <a:lstStyle/>
        <a:p>
          <a:endParaRPr lang="en-US"/>
        </a:p>
      </dgm:t>
    </dgm:pt>
    <dgm:pt modelId="{BD4FCC7B-CDDA-494F-AD3B-9445740CA636}">
      <dgm:prSet phldrT="[Text]"/>
      <dgm:spPr/>
      <dgm:t>
        <a:bodyPr/>
        <a:lstStyle/>
        <a:p>
          <a:r>
            <a:rPr lang="en-US" dirty="0"/>
            <a:t>Similar code base, TCUs, etc.</a:t>
          </a:r>
        </a:p>
      </dgm:t>
    </dgm:pt>
    <dgm:pt modelId="{AA4DCFFD-F161-482B-9186-7BD3E5B8DE8D}" type="parTrans" cxnId="{9D6CEC4E-EF7D-4FE0-81C5-5E856D2E4C1D}">
      <dgm:prSet/>
      <dgm:spPr/>
      <dgm:t>
        <a:bodyPr/>
        <a:lstStyle/>
        <a:p>
          <a:endParaRPr lang="en-US"/>
        </a:p>
      </dgm:t>
    </dgm:pt>
    <dgm:pt modelId="{FB6E2703-B8D9-47AA-A969-06D64C139268}" type="sibTrans" cxnId="{9D6CEC4E-EF7D-4FE0-81C5-5E856D2E4C1D}">
      <dgm:prSet/>
      <dgm:spPr/>
      <dgm:t>
        <a:bodyPr/>
        <a:lstStyle/>
        <a:p>
          <a:endParaRPr lang="en-US"/>
        </a:p>
      </dgm:t>
    </dgm:pt>
    <dgm:pt modelId="{83C74175-8BF0-452E-AB21-5160306FF3BB}" type="pres">
      <dgm:prSet presAssocID="{F47A628F-C3D0-4C6B-B7FD-160495693229}" presName="linear" presStyleCnt="0">
        <dgm:presLayoutVars>
          <dgm:animLvl val="lvl"/>
          <dgm:resizeHandles val="exact"/>
        </dgm:presLayoutVars>
      </dgm:prSet>
      <dgm:spPr/>
    </dgm:pt>
    <dgm:pt modelId="{836C4611-38DD-45A9-BF09-E4827DDFB518}" type="pres">
      <dgm:prSet presAssocID="{3275B155-4A57-4B6F-B113-BBBEA57561EE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7FA5A62D-9551-4334-9BC7-B94D66FC241E}" type="pres">
      <dgm:prSet presAssocID="{3275B155-4A57-4B6F-B113-BBBEA57561EE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CD707918-E569-446B-A926-6C98F6D1F3FB}" type="presOf" srcId="{601AF732-B8FC-465E-8FDE-FEE83AEF0201}" destId="{7FA5A62D-9551-4334-9BC7-B94D66FC241E}" srcOrd="0" destOrd="0" presId="urn:microsoft.com/office/officeart/2005/8/layout/vList2"/>
    <dgm:cxn modelId="{9D6CEC4E-EF7D-4FE0-81C5-5E856D2E4C1D}" srcId="{3275B155-4A57-4B6F-B113-BBBEA57561EE}" destId="{BD4FCC7B-CDDA-494F-AD3B-9445740CA636}" srcOrd="2" destOrd="0" parTransId="{AA4DCFFD-F161-482B-9186-7BD3E5B8DE8D}" sibTransId="{FB6E2703-B8D9-47AA-A969-06D64C139268}"/>
    <dgm:cxn modelId="{584CD763-4ED1-40A1-9C8D-BFC17E0EC3C8}" type="presOf" srcId="{3275B155-4A57-4B6F-B113-BBBEA57561EE}" destId="{836C4611-38DD-45A9-BF09-E4827DDFB518}" srcOrd="0" destOrd="0" presId="urn:microsoft.com/office/officeart/2005/8/layout/vList2"/>
    <dgm:cxn modelId="{5C67DD67-87C4-46F9-9ABE-9376EF7B63FF}" srcId="{F47A628F-C3D0-4C6B-B7FD-160495693229}" destId="{3275B155-4A57-4B6F-B113-BBBEA57561EE}" srcOrd="0" destOrd="0" parTransId="{1AE7D8DC-91B2-4AD4-AFCC-0C06E30D47E5}" sibTransId="{127B5B3B-4308-47C2-842E-A8DEB61DA6D0}"/>
    <dgm:cxn modelId="{107E4271-D6DD-4E36-AEEE-4322A9E3A43B}" type="presOf" srcId="{96EB5EA7-F44E-4C1C-A873-A0FFE3D68DD2}" destId="{7FA5A62D-9551-4334-9BC7-B94D66FC241E}" srcOrd="0" destOrd="1" presId="urn:microsoft.com/office/officeart/2005/8/layout/vList2"/>
    <dgm:cxn modelId="{246CF9B3-98E2-421B-A66F-57E00C658867}" srcId="{3275B155-4A57-4B6F-B113-BBBEA57561EE}" destId="{96EB5EA7-F44E-4C1C-A873-A0FFE3D68DD2}" srcOrd="1" destOrd="0" parTransId="{85C4FB3A-7FC3-4AB3-B087-589E282C31F6}" sibTransId="{F070B59A-D31E-405C-A4BB-4D8861F12F54}"/>
    <dgm:cxn modelId="{0524B0CB-4536-46CF-8FFA-F53A04DAC0EF}" srcId="{3275B155-4A57-4B6F-B113-BBBEA57561EE}" destId="{601AF732-B8FC-465E-8FDE-FEE83AEF0201}" srcOrd="0" destOrd="0" parTransId="{1FD6E66C-EC79-448C-9886-5A5BC12DC6C4}" sibTransId="{6C6DDEBF-7BB3-483A-8625-97DF35FCD2E6}"/>
    <dgm:cxn modelId="{13472BD9-8DAD-4353-972C-3B66C8741FEC}" type="presOf" srcId="{F47A628F-C3D0-4C6B-B7FD-160495693229}" destId="{83C74175-8BF0-452E-AB21-5160306FF3BB}" srcOrd="0" destOrd="0" presId="urn:microsoft.com/office/officeart/2005/8/layout/vList2"/>
    <dgm:cxn modelId="{189BB5E4-5B39-47F2-AD4C-3F0692B7C280}" type="presOf" srcId="{BD4FCC7B-CDDA-494F-AD3B-9445740CA636}" destId="{7FA5A62D-9551-4334-9BC7-B94D66FC241E}" srcOrd="0" destOrd="2" presId="urn:microsoft.com/office/officeart/2005/8/layout/vList2"/>
    <dgm:cxn modelId="{8242BAC0-9DDA-4A0B-8BE0-651EF141FC10}" type="presParOf" srcId="{83C74175-8BF0-452E-AB21-5160306FF3BB}" destId="{836C4611-38DD-45A9-BF09-E4827DDFB518}" srcOrd="0" destOrd="0" presId="urn:microsoft.com/office/officeart/2005/8/layout/vList2"/>
    <dgm:cxn modelId="{A540098F-0048-4C56-905A-D9CEE009DEC3}" type="presParOf" srcId="{83C74175-8BF0-452E-AB21-5160306FF3BB}" destId="{7FA5A62D-9551-4334-9BC7-B94D66FC241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8A39886-C1ED-45CE-B247-9AF1BA3060E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E3801455-8BB6-4528-8E7B-04250BDC96F3}">
      <dgm:prSet phldrT="[Text]"/>
      <dgm:spPr/>
      <dgm:t>
        <a:bodyPr/>
        <a:lstStyle/>
        <a:p>
          <a:r>
            <a:rPr lang="en-US" dirty="0"/>
            <a:t>Memory pre-allocation</a:t>
          </a:r>
        </a:p>
      </dgm:t>
    </dgm:pt>
    <dgm:pt modelId="{63B43D68-6D0F-4CC9-BBDE-E5F80BE4CAEC}" type="parTrans" cxnId="{3661E7B6-117F-4761-9FD1-BC41EFF45EA5}">
      <dgm:prSet/>
      <dgm:spPr/>
      <dgm:t>
        <a:bodyPr/>
        <a:lstStyle/>
        <a:p>
          <a:endParaRPr lang="en-US"/>
        </a:p>
      </dgm:t>
    </dgm:pt>
    <dgm:pt modelId="{03C2C3F9-0FEC-40B5-88A9-98E3F25DEB66}" type="sibTrans" cxnId="{3661E7B6-117F-4761-9FD1-BC41EFF45EA5}">
      <dgm:prSet/>
      <dgm:spPr/>
      <dgm:t>
        <a:bodyPr/>
        <a:lstStyle/>
        <a:p>
          <a:endParaRPr lang="en-US"/>
        </a:p>
      </dgm:t>
    </dgm:pt>
    <dgm:pt modelId="{97B1A3E7-C6B9-40A3-9C00-35CB007170B4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Before executing the matrix multiplication we need to allocate memory</a:t>
          </a:r>
        </a:p>
      </dgm:t>
    </dgm:pt>
    <dgm:pt modelId="{E76F30BA-305E-4D18-9C18-78E0830501D0}" type="parTrans" cxnId="{438B4DEC-9B08-411D-BB73-C1AF8C3FE062}">
      <dgm:prSet/>
      <dgm:spPr/>
      <dgm:t>
        <a:bodyPr/>
        <a:lstStyle/>
        <a:p>
          <a:endParaRPr lang="en-US"/>
        </a:p>
      </dgm:t>
    </dgm:pt>
    <dgm:pt modelId="{A741117B-836D-4410-9AB5-D2A7C31FA06C}" type="sibTrans" cxnId="{438B4DEC-9B08-411D-BB73-C1AF8C3FE062}">
      <dgm:prSet/>
      <dgm:spPr/>
      <dgm:t>
        <a:bodyPr/>
        <a:lstStyle/>
        <a:p>
          <a:endParaRPr lang="en-US"/>
        </a:p>
      </dgm:t>
    </dgm:pt>
    <dgm:pt modelId="{413FD096-5054-4C41-ABF7-FE11DCFBBE43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We know how much memory to allocate only after the multiplication</a:t>
          </a:r>
        </a:p>
      </dgm:t>
    </dgm:pt>
    <dgm:pt modelId="{AD44B35C-8A9D-4883-807E-5331894B0F4C}" type="parTrans" cxnId="{C97C8E28-F2A9-4C38-9536-D3B546AC4C23}">
      <dgm:prSet/>
      <dgm:spPr/>
      <dgm:t>
        <a:bodyPr/>
        <a:lstStyle/>
        <a:p>
          <a:endParaRPr lang="en-US"/>
        </a:p>
      </dgm:t>
    </dgm:pt>
    <dgm:pt modelId="{170BD771-961F-49E8-A642-73D6D12A4D3D}" type="sibTrans" cxnId="{C97C8E28-F2A9-4C38-9536-D3B546AC4C23}">
      <dgm:prSet/>
      <dgm:spPr/>
      <dgm:t>
        <a:bodyPr/>
        <a:lstStyle/>
        <a:p>
          <a:endParaRPr lang="en-US"/>
        </a:p>
      </dgm:t>
    </dgm:pt>
    <dgm:pt modelId="{87D4C655-FE9E-1343-86D3-C7B0BBCEAD2C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dirty="0"/>
            <a:t>Various solutions: Upper bound, probabilistic, precise, progressive</a:t>
          </a:r>
        </a:p>
      </dgm:t>
    </dgm:pt>
    <dgm:pt modelId="{4F51E9E5-70EC-7649-9F81-23CF6B73063C}" type="parTrans" cxnId="{A1B4A7CA-0450-FA41-8E3E-D5A5EFE93EB3}">
      <dgm:prSet/>
      <dgm:spPr/>
      <dgm:t>
        <a:bodyPr/>
        <a:lstStyle/>
        <a:p>
          <a:endParaRPr lang="en-US"/>
        </a:p>
      </dgm:t>
    </dgm:pt>
    <dgm:pt modelId="{C199E8D8-6DE9-2141-89D3-D7FF7F8ADF97}" type="sibTrans" cxnId="{A1B4A7CA-0450-FA41-8E3E-D5A5EFE93EB3}">
      <dgm:prSet/>
      <dgm:spPr/>
      <dgm:t>
        <a:bodyPr/>
        <a:lstStyle/>
        <a:p>
          <a:endParaRPr lang="en-US"/>
        </a:p>
      </dgm:t>
    </dgm:pt>
    <dgm:pt modelId="{E509B8DF-7B01-493B-87A5-F86675D06620}" type="pres">
      <dgm:prSet presAssocID="{D8A39886-C1ED-45CE-B247-9AF1BA3060EF}" presName="linear" presStyleCnt="0">
        <dgm:presLayoutVars>
          <dgm:animLvl val="lvl"/>
          <dgm:resizeHandles val="exact"/>
        </dgm:presLayoutVars>
      </dgm:prSet>
      <dgm:spPr/>
    </dgm:pt>
    <dgm:pt modelId="{D85F595D-25ED-46C6-B8A2-9414993599B0}" type="pres">
      <dgm:prSet presAssocID="{E3801455-8BB6-4528-8E7B-04250BDC96F3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0A59B046-31D6-4A84-8D64-7FE00962F999}" type="pres">
      <dgm:prSet presAssocID="{E3801455-8BB6-4528-8E7B-04250BDC96F3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E5570521-7083-4FEA-A63F-7029147654E5}" type="presOf" srcId="{97B1A3E7-C6B9-40A3-9C00-35CB007170B4}" destId="{0A59B046-31D6-4A84-8D64-7FE00962F999}" srcOrd="0" destOrd="0" presId="urn:microsoft.com/office/officeart/2005/8/layout/vList2"/>
    <dgm:cxn modelId="{C97C8E28-F2A9-4C38-9536-D3B546AC4C23}" srcId="{E3801455-8BB6-4528-8E7B-04250BDC96F3}" destId="{413FD096-5054-4C41-ABF7-FE11DCFBBE43}" srcOrd="1" destOrd="0" parTransId="{AD44B35C-8A9D-4883-807E-5331894B0F4C}" sibTransId="{170BD771-961F-49E8-A642-73D6D12A4D3D}"/>
    <dgm:cxn modelId="{5C3BFEA9-FA82-417B-87AC-07020259D8FA}" type="presOf" srcId="{E3801455-8BB6-4528-8E7B-04250BDC96F3}" destId="{D85F595D-25ED-46C6-B8A2-9414993599B0}" srcOrd="0" destOrd="0" presId="urn:microsoft.com/office/officeart/2005/8/layout/vList2"/>
    <dgm:cxn modelId="{848AC3B5-F9CF-4675-B422-6E93FA8D9D75}" type="presOf" srcId="{413FD096-5054-4C41-ABF7-FE11DCFBBE43}" destId="{0A59B046-31D6-4A84-8D64-7FE00962F999}" srcOrd="0" destOrd="1" presId="urn:microsoft.com/office/officeart/2005/8/layout/vList2"/>
    <dgm:cxn modelId="{3661E7B6-117F-4761-9FD1-BC41EFF45EA5}" srcId="{D8A39886-C1ED-45CE-B247-9AF1BA3060EF}" destId="{E3801455-8BB6-4528-8E7B-04250BDC96F3}" srcOrd="0" destOrd="0" parTransId="{63B43D68-6D0F-4CC9-BBDE-E5F80BE4CAEC}" sibTransId="{03C2C3F9-0FEC-40B5-88A9-98E3F25DEB66}"/>
    <dgm:cxn modelId="{35C3E6C1-CB03-6A43-A716-0FDE13EED0C7}" type="presOf" srcId="{87D4C655-FE9E-1343-86D3-C7B0BBCEAD2C}" destId="{0A59B046-31D6-4A84-8D64-7FE00962F999}" srcOrd="0" destOrd="2" presId="urn:microsoft.com/office/officeart/2005/8/layout/vList2"/>
    <dgm:cxn modelId="{A1B4A7CA-0450-FA41-8E3E-D5A5EFE93EB3}" srcId="{E3801455-8BB6-4528-8E7B-04250BDC96F3}" destId="{87D4C655-FE9E-1343-86D3-C7B0BBCEAD2C}" srcOrd="2" destOrd="0" parTransId="{4F51E9E5-70EC-7649-9F81-23CF6B73063C}" sibTransId="{C199E8D8-6DE9-2141-89D3-D7FF7F8ADF97}"/>
    <dgm:cxn modelId="{822606E6-D1F4-47DF-AC92-70ACD5C689DF}" type="presOf" srcId="{D8A39886-C1ED-45CE-B247-9AF1BA3060EF}" destId="{E509B8DF-7B01-493B-87A5-F86675D06620}" srcOrd="0" destOrd="0" presId="urn:microsoft.com/office/officeart/2005/8/layout/vList2"/>
    <dgm:cxn modelId="{438B4DEC-9B08-411D-BB73-C1AF8C3FE062}" srcId="{E3801455-8BB6-4528-8E7B-04250BDC96F3}" destId="{97B1A3E7-C6B9-40A3-9C00-35CB007170B4}" srcOrd="0" destOrd="0" parTransId="{E76F30BA-305E-4D18-9C18-78E0830501D0}" sibTransId="{A741117B-836D-4410-9AB5-D2A7C31FA06C}"/>
    <dgm:cxn modelId="{B4BC5FB4-8D7A-440C-89B0-0026A3562210}" type="presParOf" srcId="{E509B8DF-7B01-493B-87A5-F86675D06620}" destId="{D85F595D-25ED-46C6-B8A2-9414993599B0}" srcOrd="0" destOrd="0" presId="urn:microsoft.com/office/officeart/2005/8/layout/vList2"/>
    <dgm:cxn modelId="{F5FAD8A4-BD37-4286-996B-12C3B2381920}" type="presParOf" srcId="{E509B8DF-7B01-493B-87A5-F86675D06620}" destId="{0A59B046-31D6-4A84-8D64-7FE00962F99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74830F6-FA28-4376-BC3F-2EB179A3ABBC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457B661-727B-4DE4-B6CB-1EAAD84928AC}">
      <dgm:prSet/>
      <dgm:spPr/>
      <dgm:t>
        <a:bodyPr/>
        <a:lstStyle/>
        <a:p>
          <a:pPr>
            <a:buFont typeface="+mj-lt"/>
            <a:buAutoNum type="arabicPeriod"/>
          </a:pPr>
          <a:r>
            <a:rPr lang="en-US" dirty="0"/>
            <a:t>We find which tiles of A need to be multiplied with which tiles of B for each tile of C</a:t>
          </a:r>
        </a:p>
      </dgm:t>
    </dgm:pt>
    <dgm:pt modelId="{C726974B-AB68-40AF-B4A8-A7A63D79FF19}" type="parTrans" cxnId="{71BA1138-FD54-4678-8407-EA4CFCB97290}">
      <dgm:prSet/>
      <dgm:spPr/>
      <dgm:t>
        <a:bodyPr/>
        <a:lstStyle/>
        <a:p>
          <a:endParaRPr lang="en-US"/>
        </a:p>
      </dgm:t>
    </dgm:pt>
    <dgm:pt modelId="{9AA323BB-65E4-4E83-A30E-8AFC38FAE5A2}" type="sibTrans" cxnId="{71BA1138-FD54-4678-8407-EA4CFCB97290}">
      <dgm:prSet/>
      <dgm:spPr/>
      <dgm:t>
        <a:bodyPr/>
        <a:lstStyle/>
        <a:p>
          <a:endParaRPr lang="en-US"/>
        </a:p>
      </dgm:t>
    </dgm:pt>
    <dgm:pt modelId="{67F66D88-F6E2-432D-BD92-AD86B0AB93F9}">
      <dgm:prSet/>
      <dgm:spPr/>
      <dgm:t>
        <a:bodyPr/>
        <a:lstStyle/>
        <a:p>
          <a:pPr>
            <a:buFont typeface="+mj-lt"/>
            <a:buAutoNum type="arabicPeriod"/>
          </a:pPr>
          <a:r>
            <a:rPr lang="en-US" dirty="0"/>
            <a:t>We create a task list of tiles to multiply</a:t>
          </a:r>
        </a:p>
      </dgm:t>
    </dgm:pt>
    <dgm:pt modelId="{3CC2823E-A866-41D3-B7A6-0D06CF925890}" type="parTrans" cxnId="{8541A810-2346-49DB-96F8-4C67CA5D9729}">
      <dgm:prSet/>
      <dgm:spPr/>
      <dgm:t>
        <a:bodyPr/>
        <a:lstStyle/>
        <a:p>
          <a:endParaRPr lang="en-US"/>
        </a:p>
      </dgm:t>
    </dgm:pt>
    <dgm:pt modelId="{F2850E71-4462-44D4-A03D-56A7F819D9F3}" type="sibTrans" cxnId="{8541A810-2346-49DB-96F8-4C67CA5D9729}">
      <dgm:prSet/>
      <dgm:spPr/>
      <dgm:t>
        <a:bodyPr/>
        <a:lstStyle/>
        <a:p>
          <a:endParaRPr lang="en-US"/>
        </a:p>
      </dgm:t>
    </dgm:pt>
    <dgm:pt modelId="{1A610DD7-10F3-4C32-83EF-83467C2142B8}">
      <dgm:prSet/>
      <dgm:spPr/>
      <dgm:t>
        <a:bodyPr/>
        <a:lstStyle/>
        <a:p>
          <a:r>
            <a:rPr lang="en-US" dirty="0"/>
            <a:t>Finding matrix multiplications</a:t>
          </a:r>
        </a:p>
      </dgm:t>
    </dgm:pt>
    <dgm:pt modelId="{7FA58E73-523B-4EE2-BC6C-1369B574619E}" type="parTrans" cxnId="{6BEBC78D-E4FC-46DA-86E5-F3C455E60246}">
      <dgm:prSet/>
      <dgm:spPr/>
      <dgm:t>
        <a:bodyPr/>
        <a:lstStyle/>
        <a:p>
          <a:endParaRPr lang="en-US"/>
        </a:p>
      </dgm:t>
    </dgm:pt>
    <dgm:pt modelId="{9EB9036E-D396-4041-80B6-2C6644FEF06D}" type="sibTrans" cxnId="{6BEBC78D-E4FC-46DA-86E5-F3C455E60246}">
      <dgm:prSet/>
      <dgm:spPr/>
      <dgm:t>
        <a:bodyPr/>
        <a:lstStyle/>
        <a:p>
          <a:endParaRPr lang="en-US"/>
        </a:p>
      </dgm:t>
    </dgm:pt>
    <dgm:pt modelId="{304B1A14-D88D-40AD-AB98-E6096036CD75}">
      <dgm:prSet/>
      <dgm:spPr/>
      <dgm:t>
        <a:bodyPr/>
        <a:lstStyle/>
        <a:p>
          <a:pPr>
            <a:buFont typeface="+mj-lt"/>
            <a:buAutoNum type="arabicPeriod"/>
          </a:pPr>
          <a:r>
            <a:rPr lang="en-US" dirty="0"/>
            <a:t>We group intermediate products using segmented sort algorithms</a:t>
          </a:r>
        </a:p>
      </dgm:t>
    </dgm:pt>
    <dgm:pt modelId="{7AEA1161-8311-4287-B640-0186ED17124D}" type="parTrans" cxnId="{8BB6E6A4-8F72-4568-B090-46C37FA6E24E}">
      <dgm:prSet/>
      <dgm:spPr/>
      <dgm:t>
        <a:bodyPr/>
        <a:lstStyle/>
        <a:p>
          <a:endParaRPr lang="en-US"/>
        </a:p>
      </dgm:t>
    </dgm:pt>
    <dgm:pt modelId="{724B1371-C871-4751-8654-15DE0A249317}" type="sibTrans" cxnId="{8BB6E6A4-8F72-4568-B090-46C37FA6E24E}">
      <dgm:prSet/>
      <dgm:spPr/>
      <dgm:t>
        <a:bodyPr/>
        <a:lstStyle/>
        <a:p>
          <a:endParaRPr lang="en-US"/>
        </a:p>
      </dgm:t>
    </dgm:pt>
    <dgm:pt modelId="{12CA469C-CFB5-432D-8A5D-B0FE77D43C63}" type="pres">
      <dgm:prSet presAssocID="{A74830F6-FA28-4376-BC3F-2EB179A3ABBC}" presName="linear" presStyleCnt="0">
        <dgm:presLayoutVars>
          <dgm:animLvl val="lvl"/>
          <dgm:resizeHandles val="exact"/>
        </dgm:presLayoutVars>
      </dgm:prSet>
      <dgm:spPr/>
    </dgm:pt>
    <dgm:pt modelId="{22E84776-248F-4D97-90D0-2B69B42265BF}" type="pres">
      <dgm:prSet presAssocID="{1A610DD7-10F3-4C32-83EF-83467C2142B8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F59716A8-1DCD-4D68-9243-14782B4247BE}" type="pres">
      <dgm:prSet presAssocID="{1A610DD7-10F3-4C32-83EF-83467C2142B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8541A810-2346-49DB-96F8-4C67CA5D9729}" srcId="{1A610DD7-10F3-4C32-83EF-83467C2142B8}" destId="{67F66D88-F6E2-432D-BD92-AD86B0AB93F9}" srcOrd="2" destOrd="0" parTransId="{3CC2823E-A866-41D3-B7A6-0D06CF925890}" sibTransId="{F2850E71-4462-44D4-A03D-56A7F819D9F3}"/>
    <dgm:cxn modelId="{592E1B15-3FDA-4E31-BAF6-A50DFAB38B13}" type="presOf" srcId="{A74830F6-FA28-4376-BC3F-2EB179A3ABBC}" destId="{12CA469C-CFB5-432D-8A5D-B0FE77D43C63}" srcOrd="0" destOrd="0" presId="urn:microsoft.com/office/officeart/2005/8/layout/vList2"/>
    <dgm:cxn modelId="{71BA1138-FD54-4678-8407-EA4CFCB97290}" srcId="{1A610DD7-10F3-4C32-83EF-83467C2142B8}" destId="{3457B661-727B-4DE4-B6CB-1EAAD84928AC}" srcOrd="0" destOrd="0" parTransId="{C726974B-AB68-40AF-B4A8-A7A63D79FF19}" sibTransId="{9AA323BB-65E4-4E83-A30E-8AFC38FAE5A2}"/>
    <dgm:cxn modelId="{D0BF296F-EA0B-4306-B0B7-2BAA3A5F1601}" type="presOf" srcId="{3457B661-727B-4DE4-B6CB-1EAAD84928AC}" destId="{F59716A8-1DCD-4D68-9243-14782B4247BE}" srcOrd="0" destOrd="0" presId="urn:microsoft.com/office/officeart/2005/8/layout/vList2"/>
    <dgm:cxn modelId="{6BEBC78D-E4FC-46DA-86E5-F3C455E60246}" srcId="{A74830F6-FA28-4376-BC3F-2EB179A3ABBC}" destId="{1A610DD7-10F3-4C32-83EF-83467C2142B8}" srcOrd="0" destOrd="0" parTransId="{7FA58E73-523B-4EE2-BC6C-1369B574619E}" sibTransId="{9EB9036E-D396-4041-80B6-2C6644FEF06D}"/>
    <dgm:cxn modelId="{3795F6A2-2D3D-48AB-A4A5-6445875917C9}" type="presOf" srcId="{304B1A14-D88D-40AD-AB98-E6096036CD75}" destId="{F59716A8-1DCD-4D68-9243-14782B4247BE}" srcOrd="0" destOrd="1" presId="urn:microsoft.com/office/officeart/2005/8/layout/vList2"/>
    <dgm:cxn modelId="{8BB6E6A4-8F72-4568-B090-46C37FA6E24E}" srcId="{1A610DD7-10F3-4C32-83EF-83467C2142B8}" destId="{304B1A14-D88D-40AD-AB98-E6096036CD75}" srcOrd="1" destOrd="0" parTransId="{7AEA1161-8311-4287-B640-0186ED17124D}" sibTransId="{724B1371-C871-4751-8654-15DE0A249317}"/>
    <dgm:cxn modelId="{AD238AB6-6BF2-4C19-ADA1-2C11E2DB5302}" type="presOf" srcId="{1A610DD7-10F3-4C32-83EF-83467C2142B8}" destId="{22E84776-248F-4D97-90D0-2B69B42265BF}" srcOrd="0" destOrd="0" presId="urn:microsoft.com/office/officeart/2005/8/layout/vList2"/>
    <dgm:cxn modelId="{294963D3-C54D-41D2-9C38-CE60303C2508}" type="presOf" srcId="{67F66D88-F6E2-432D-BD92-AD86B0AB93F9}" destId="{F59716A8-1DCD-4D68-9243-14782B4247BE}" srcOrd="0" destOrd="2" presId="urn:microsoft.com/office/officeart/2005/8/layout/vList2"/>
    <dgm:cxn modelId="{66B8FF0F-975B-4A23-AC95-4A2A12EBBDE0}" type="presParOf" srcId="{12CA469C-CFB5-432D-8A5D-B0FE77D43C63}" destId="{22E84776-248F-4D97-90D0-2B69B42265BF}" srcOrd="0" destOrd="0" presId="urn:microsoft.com/office/officeart/2005/8/layout/vList2"/>
    <dgm:cxn modelId="{0E29D1C7-4738-41A3-AF38-99C91955FA0E}" type="presParOf" srcId="{12CA469C-CFB5-432D-8A5D-B0FE77D43C63}" destId="{F59716A8-1DCD-4D68-9243-14782B4247BE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7D68AEE-97EE-4181-987E-D283B5E8AC73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9C522F2-E68F-4F09-B7B4-006A5C44F2E5}">
      <dgm:prSet phldrT="[Text]"/>
      <dgm:spPr/>
      <dgm:t>
        <a:bodyPr/>
        <a:lstStyle/>
        <a:p>
          <a:r>
            <a:rPr lang="en-US" dirty="0"/>
            <a:t>Multiplying tiles</a:t>
          </a:r>
        </a:p>
      </dgm:t>
    </dgm:pt>
    <dgm:pt modelId="{F5D9DB7F-A57A-4E5B-A3E9-1E6091DE640B}" type="parTrans" cxnId="{5B3A4E0A-1B4D-47ED-885E-25C36669363A}">
      <dgm:prSet/>
      <dgm:spPr/>
      <dgm:t>
        <a:bodyPr/>
        <a:lstStyle/>
        <a:p>
          <a:endParaRPr lang="en-US"/>
        </a:p>
      </dgm:t>
    </dgm:pt>
    <dgm:pt modelId="{A1EEE559-8ACF-4578-8097-22EE989C8C55}" type="sibTrans" cxnId="{5B3A4E0A-1B4D-47ED-885E-25C36669363A}">
      <dgm:prSet/>
      <dgm:spPr/>
      <dgm:t>
        <a:bodyPr/>
        <a:lstStyle/>
        <a:p>
          <a:endParaRPr lang="en-US"/>
        </a:p>
      </dgm:t>
    </dgm:pt>
    <dgm:pt modelId="{4E3E15C8-5511-4CCD-913C-45E3961B64B7}">
      <dgm:prSet phldrT="[Text]"/>
      <dgm:spPr/>
      <dgm:t>
        <a:bodyPr/>
        <a:lstStyle/>
        <a:p>
          <a:r>
            <a:rPr lang="en-US" dirty="0"/>
            <a:t>The task list feeds the TCUs</a:t>
          </a:r>
        </a:p>
      </dgm:t>
    </dgm:pt>
    <dgm:pt modelId="{F3BC95CD-7775-4EC6-801A-7EE99E72D59A}" type="parTrans" cxnId="{1C253D25-6EDE-4349-8E95-857C689D9F78}">
      <dgm:prSet/>
      <dgm:spPr/>
      <dgm:t>
        <a:bodyPr/>
        <a:lstStyle/>
        <a:p>
          <a:endParaRPr lang="en-US"/>
        </a:p>
      </dgm:t>
    </dgm:pt>
    <dgm:pt modelId="{08704BC2-226A-4B7F-A924-5F8BAA219419}" type="sibTrans" cxnId="{1C253D25-6EDE-4349-8E95-857C689D9F78}">
      <dgm:prSet/>
      <dgm:spPr/>
      <dgm:t>
        <a:bodyPr/>
        <a:lstStyle/>
        <a:p>
          <a:endParaRPr lang="en-US"/>
        </a:p>
      </dgm:t>
    </dgm:pt>
    <dgm:pt modelId="{2D410796-687E-4B40-8161-B539B65346B8}">
      <dgm:prSet phldrT="[Text]"/>
      <dgm:spPr/>
      <dgm:t>
        <a:bodyPr/>
        <a:lstStyle/>
        <a:p>
          <a:r>
            <a:rPr lang="en-US" dirty="0"/>
            <a:t>We calculate 2 tiles of the output with each TCU</a:t>
          </a:r>
        </a:p>
      </dgm:t>
    </dgm:pt>
    <dgm:pt modelId="{D15E98D2-959F-43D1-913C-43A305EC7EA7}" type="parTrans" cxnId="{08828AE5-41AA-468A-9392-56E0B203AD10}">
      <dgm:prSet/>
      <dgm:spPr/>
      <dgm:t>
        <a:bodyPr/>
        <a:lstStyle/>
        <a:p>
          <a:endParaRPr lang="en-US"/>
        </a:p>
      </dgm:t>
    </dgm:pt>
    <dgm:pt modelId="{BEA885F3-1ADF-4D05-8093-624F90017176}" type="sibTrans" cxnId="{08828AE5-41AA-468A-9392-56E0B203AD10}">
      <dgm:prSet/>
      <dgm:spPr/>
      <dgm:t>
        <a:bodyPr/>
        <a:lstStyle/>
        <a:p>
          <a:endParaRPr lang="en-US"/>
        </a:p>
      </dgm:t>
    </dgm:pt>
    <dgm:pt modelId="{84FA707D-A237-40B5-8489-18BB8A11FD8D}">
      <dgm:prSet phldrT="[Text]"/>
      <dgm:spPr/>
      <dgm:t>
        <a:bodyPr/>
        <a:lstStyle/>
        <a:p>
          <a:r>
            <a:rPr lang="en-US" dirty="0"/>
            <a:t>We iterate until all intermediate products of both the inner products are accumulated</a:t>
          </a:r>
        </a:p>
      </dgm:t>
    </dgm:pt>
    <dgm:pt modelId="{0BFE844A-11A5-49A8-B990-D8A020D50AE3}" type="parTrans" cxnId="{7F924CB1-61B2-49FC-86E0-26377A5751E1}">
      <dgm:prSet/>
      <dgm:spPr/>
      <dgm:t>
        <a:bodyPr/>
        <a:lstStyle/>
        <a:p>
          <a:endParaRPr lang="en-US"/>
        </a:p>
      </dgm:t>
    </dgm:pt>
    <dgm:pt modelId="{40D21BEB-5D5B-451F-AB8C-8D93091A5D15}" type="sibTrans" cxnId="{7F924CB1-61B2-49FC-86E0-26377A5751E1}">
      <dgm:prSet/>
      <dgm:spPr/>
      <dgm:t>
        <a:bodyPr/>
        <a:lstStyle/>
        <a:p>
          <a:endParaRPr lang="en-US"/>
        </a:p>
      </dgm:t>
    </dgm:pt>
    <dgm:pt modelId="{A77B223D-EE0E-4870-B1C1-6A5704FD0B40}" type="pres">
      <dgm:prSet presAssocID="{47D68AEE-97EE-4181-987E-D283B5E8AC73}" presName="linear" presStyleCnt="0">
        <dgm:presLayoutVars>
          <dgm:animLvl val="lvl"/>
          <dgm:resizeHandles val="exact"/>
        </dgm:presLayoutVars>
      </dgm:prSet>
      <dgm:spPr/>
    </dgm:pt>
    <dgm:pt modelId="{FF751967-6F9C-4CE2-A478-B26D7852E13D}" type="pres">
      <dgm:prSet presAssocID="{69C522F2-E68F-4F09-B7B4-006A5C44F2E5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A0B29ACC-2C1C-4936-AA99-88986ABC15B8}" type="pres">
      <dgm:prSet presAssocID="{69C522F2-E68F-4F09-B7B4-006A5C44F2E5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5B3A4E0A-1B4D-47ED-885E-25C36669363A}" srcId="{47D68AEE-97EE-4181-987E-D283B5E8AC73}" destId="{69C522F2-E68F-4F09-B7B4-006A5C44F2E5}" srcOrd="0" destOrd="0" parTransId="{F5D9DB7F-A57A-4E5B-A3E9-1E6091DE640B}" sibTransId="{A1EEE559-8ACF-4578-8097-22EE989C8C55}"/>
    <dgm:cxn modelId="{1C253D25-6EDE-4349-8E95-857C689D9F78}" srcId="{69C522F2-E68F-4F09-B7B4-006A5C44F2E5}" destId="{4E3E15C8-5511-4CCD-913C-45E3961B64B7}" srcOrd="0" destOrd="0" parTransId="{F3BC95CD-7775-4EC6-801A-7EE99E72D59A}" sibTransId="{08704BC2-226A-4B7F-A924-5F8BAA219419}"/>
    <dgm:cxn modelId="{11CC3263-FCD3-40E2-AF7B-2C36258C32F7}" type="presOf" srcId="{47D68AEE-97EE-4181-987E-D283B5E8AC73}" destId="{A77B223D-EE0E-4870-B1C1-6A5704FD0B40}" srcOrd="0" destOrd="0" presId="urn:microsoft.com/office/officeart/2005/8/layout/vList2"/>
    <dgm:cxn modelId="{73666E70-0DB1-47AC-95A5-18972C8B6C67}" type="presOf" srcId="{69C522F2-E68F-4F09-B7B4-006A5C44F2E5}" destId="{FF751967-6F9C-4CE2-A478-B26D7852E13D}" srcOrd="0" destOrd="0" presId="urn:microsoft.com/office/officeart/2005/8/layout/vList2"/>
    <dgm:cxn modelId="{AC2B4A7A-2FFD-41A7-8E52-D10125917B75}" type="presOf" srcId="{4E3E15C8-5511-4CCD-913C-45E3961B64B7}" destId="{A0B29ACC-2C1C-4936-AA99-88986ABC15B8}" srcOrd="0" destOrd="0" presId="urn:microsoft.com/office/officeart/2005/8/layout/vList2"/>
    <dgm:cxn modelId="{EF1175A8-6A09-4842-88F4-7F63EF5700BF}" type="presOf" srcId="{84FA707D-A237-40B5-8489-18BB8A11FD8D}" destId="{A0B29ACC-2C1C-4936-AA99-88986ABC15B8}" srcOrd="0" destOrd="2" presId="urn:microsoft.com/office/officeart/2005/8/layout/vList2"/>
    <dgm:cxn modelId="{6969C1AE-9F3C-4CE2-93ED-9D64BE0D79CE}" type="presOf" srcId="{2D410796-687E-4B40-8161-B539B65346B8}" destId="{A0B29ACC-2C1C-4936-AA99-88986ABC15B8}" srcOrd="0" destOrd="1" presId="urn:microsoft.com/office/officeart/2005/8/layout/vList2"/>
    <dgm:cxn modelId="{7F924CB1-61B2-49FC-86E0-26377A5751E1}" srcId="{69C522F2-E68F-4F09-B7B4-006A5C44F2E5}" destId="{84FA707D-A237-40B5-8489-18BB8A11FD8D}" srcOrd="2" destOrd="0" parTransId="{0BFE844A-11A5-49A8-B990-D8A020D50AE3}" sibTransId="{40D21BEB-5D5B-451F-AB8C-8D93091A5D15}"/>
    <dgm:cxn modelId="{08828AE5-41AA-468A-9392-56E0B203AD10}" srcId="{69C522F2-E68F-4F09-B7B4-006A5C44F2E5}" destId="{2D410796-687E-4B40-8161-B539B65346B8}" srcOrd="1" destOrd="0" parTransId="{D15E98D2-959F-43D1-913C-43A305EC7EA7}" sibTransId="{BEA885F3-1ADF-4D05-8093-624F90017176}"/>
    <dgm:cxn modelId="{CD686E02-14C3-4F00-87C1-CD92A97FDC1B}" type="presParOf" srcId="{A77B223D-EE0E-4870-B1C1-6A5704FD0B40}" destId="{FF751967-6F9C-4CE2-A478-B26D7852E13D}" srcOrd="0" destOrd="0" presId="urn:microsoft.com/office/officeart/2005/8/layout/vList2"/>
    <dgm:cxn modelId="{0F5E9833-0365-40BC-98B6-2356690A8DDF}" type="presParOf" srcId="{A77B223D-EE0E-4870-B1C1-6A5704FD0B40}" destId="{A0B29ACC-2C1C-4936-AA99-88986ABC15B8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260B3AE-F8CE-4228-BD8C-AEFDB75D193E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3FF10F4-C273-49D4-871A-E1A3004A1591}">
      <dgm:prSet phldrT="[Text]"/>
      <dgm:spPr/>
      <dgm:t>
        <a:bodyPr/>
        <a:lstStyle/>
        <a:p>
          <a:r>
            <a:rPr lang="en-US" dirty="0"/>
            <a:t>Observations</a:t>
          </a:r>
        </a:p>
      </dgm:t>
    </dgm:pt>
    <dgm:pt modelId="{0018817B-DFD6-4139-8440-D39281488DA0}" type="parTrans" cxnId="{CE108C8C-9FC1-4776-9EBE-4D551F1BFB20}">
      <dgm:prSet/>
      <dgm:spPr/>
      <dgm:t>
        <a:bodyPr/>
        <a:lstStyle/>
        <a:p>
          <a:endParaRPr lang="en-US"/>
        </a:p>
      </dgm:t>
    </dgm:pt>
    <dgm:pt modelId="{1F6F8084-FFF6-4647-BC15-55B290480AC9}" type="sibTrans" cxnId="{CE108C8C-9FC1-4776-9EBE-4D551F1BFB20}">
      <dgm:prSet/>
      <dgm:spPr/>
      <dgm:t>
        <a:bodyPr/>
        <a:lstStyle/>
        <a:p>
          <a:endParaRPr lang="en-US"/>
        </a:p>
      </dgm:t>
    </dgm:pt>
    <dgm:pt modelId="{491CD8CC-8EB9-4EDF-A244-91468538BF10}">
      <dgm:prSet phldrT="[Text]"/>
      <dgm:spPr/>
      <dgm:t>
        <a:bodyPr/>
        <a:lstStyle/>
        <a:p>
          <a:r>
            <a:rPr lang="en-US" dirty="0"/>
            <a:t>On average 4.2x, 9.36x, 1.16x, 1.21x faster than </a:t>
          </a:r>
          <a:r>
            <a:rPr lang="en-US" dirty="0" err="1"/>
            <a:t>cuSPARSE</a:t>
          </a:r>
          <a:r>
            <a:rPr lang="en-US" dirty="0"/>
            <a:t>, CUSP, RMerge2, </a:t>
          </a:r>
          <a:r>
            <a:rPr lang="en-US" dirty="0" err="1"/>
            <a:t>Nsparse</a:t>
          </a:r>
          <a:r>
            <a:rPr lang="en-US" dirty="0"/>
            <a:t>, respectively</a:t>
          </a:r>
        </a:p>
      </dgm:t>
    </dgm:pt>
    <dgm:pt modelId="{460EBC02-EA6B-4C26-A107-089CA1D49298}" type="parTrans" cxnId="{A5C731F3-BCA5-4A49-B608-E247728C74F4}">
      <dgm:prSet/>
      <dgm:spPr/>
      <dgm:t>
        <a:bodyPr/>
        <a:lstStyle/>
        <a:p>
          <a:endParaRPr lang="en-US"/>
        </a:p>
      </dgm:t>
    </dgm:pt>
    <dgm:pt modelId="{3EDAB4E2-96D1-4EE2-B12B-06995A2B2EED}" type="sibTrans" cxnId="{A5C731F3-BCA5-4A49-B608-E247728C74F4}">
      <dgm:prSet/>
      <dgm:spPr/>
      <dgm:t>
        <a:bodyPr/>
        <a:lstStyle/>
        <a:p>
          <a:endParaRPr lang="en-US"/>
        </a:p>
      </dgm:t>
    </dgm:pt>
    <dgm:pt modelId="{122001B4-9720-4788-8CE1-A1979C7532E4}">
      <dgm:prSet/>
      <dgm:spPr/>
      <dgm:t>
        <a:bodyPr/>
        <a:lstStyle/>
        <a:p>
          <a:r>
            <a:rPr lang="en-US" dirty="0"/>
            <a:t>TCUs are effective (1.82x faster than </a:t>
          </a:r>
          <a:r>
            <a:rPr lang="en-US" dirty="0" err="1"/>
            <a:t>nonTCU</a:t>
          </a:r>
          <a:r>
            <a:rPr lang="en-US" dirty="0"/>
            <a:t>)</a:t>
          </a:r>
        </a:p>
      </dgm:t>
    </dgm:pt>
    <dgm:pt modelId="{5A9798E9-F7A1-4AC1-BD98-E45BE0A853BB}" type="parTrans" cxnId="{458666AD-539E-4F9E-A644-F6F09FEA3178}">
      <dgm:prSet/>
      <dgm:spPr/>
      <dgm:t>
        <a:bodyPr/>
        <a:lstStyle/>
        <a:p>
          <a:endParaRPr lang="en-US"/>
        </a:p>
      </dgm:t>
    </dgm:pt>
    <dgm:pt modelId="{F357255D-B216-429A-8BDA-FF43D3609DA3}" type="sibTrans" cxnId="{458666AD-539E-4F9E-A644-F6F09FEA3178}">
      <dgm:prSet/>
      <dgm:spPr/>
      <dgm:t>
        <a:bodyPr/>
        <a:lstStyle/>
        <a:p>
          <a:endParaRPr lang="en-US"/>
        </a:p>
      </dgm:t>
    </dgm:pt>
    <dgm:pt modelId="{8E40C7E1-3245-4DD1-913B-DCDB78967C4C}">
      <dgm:prSet/>
      <dgm:spPr/>
      <dgm:t>
        <a:bodyPr/>
        <a:lstStyle/>
        <a:p>
          <a:r>
            <a:rPr lang="en-US" dirty="0" err="1"/>
            <a:t>tSparse</a:t>
          </a:r>
          <a:r>
            <a:rPr lang="en-US" dirty="0"/>
            <a:t> works better with denser tiles (density &gt; 6)</a:t>
          </a:r>
        </a:p>
      </dgm:t>
    </dgm:pt>
    <dgm:pt modelId="{2E6609B5-F578-4A65-9412-5F86658C76DC}" type="parTrans" cxnId="{297DEDD9-C967-4928-8EF9-892076730DE6}">
      <dgm:prSet/>
      <dgm:spPr/>
      <dgm:t>
        <a:bodyPr/>
        <a:lstStyle/>
        <a:p>
          <a:endParaRPr lang="en-US"/>
        </a:p>
      </dgm:t>
    </dgm:pt>
    <dgm:pt modelId="{CF45FE5A-372D-442A-951C-955E29FF56E9}" type="sibTrans" cxnId="{297DEDD9-C967-4928-8EF9-892076730DE6}">
      <dgm:prSet/>
      <dgm:spPr/>
      <dgm:t>
        <a:bodyPr/>
        <a:lstStyle/>
        <a:p>
          <a:endParaRPr lang="en-US"/>
        </a:p>
      </dgm:t>
    </dgm:pt>
    <dgm:pt modelId="{F6B92EC2-2DB9-48B9-9674-3BAF130EB0D3}" type="pres">
      <dgm:prSet presAssocID="{A260B3AE-F8CE-4228-BD8C-AEFDB75D193E}" presName="linear" presStyleCnt="0">
        <dgm:presLayoutVars>
          <dgm:animLvl val="lvl"/>
          <dgm:resizeHandles val="exact"/>
        </dgm:presLayoutVars>
      </dgm:prSet>
      <dgm:spPr/>
    </dgm:pt>
    <dgm:pt modelId="{2FB7033F-CE04-4687-9251-631462699859}" type="pres">
      <dgm:prSet presAssocID="{F3FF10F4-C273-49D4-871A-E1A3004A1591}" presName="parentText" presStyleLbl="node1" presStyleIdx="0" presStyleCnt="1" custLinFactNeighborY="-837">
        <dgm:presLayoutVars>
          <dgm:chMax val="0"/>
          <dgm:bulletEnabled val="1"/>
        </dgm:presLayoutVars>
      </dgm:prSet>
      <dgm:spPr/>
    </dgm:pt>
    <dgm:pt modelId="{B7DE3802-F874-415C-8821-844F7319CC12}" type="pres">
      <dgm:prSet presAssocID="{F3FF10F4-C273-49D4-871A-E1A3004A1591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4F2A1008-26E9-4BF2-A5C9-1BF3D4C0FE3F}" type="presOf" srcId="{491CD8CC-8EB9-4EDF-A244-91468538BF10}" destId="{B7DE3802-F874-415C-8821-844F7319CC12}" srcOrd="0" destOrd="0" presId="urn:microsoft.com/office/officeart/2005/8/layout/vList2"/>
    <dgm:cxn modelId="{F1F1435D-8327-460B-ABCF-AB391F2C5EAC}" type="presOf" srcId="{F3FF10F4-C273-49D4-871A-E1A3004A1591}" destId="{2FB7033F-CE04-4687-9251-631462699859}" srcOrd="0" destOrd="0" presId="urn:microsoft.com/office/officeart/2005/8/layout/vList2"/>
    <dgm:cxn modelId="{1B2A4C6E-A4EC-4F9E-B0A0-3AFC40249F80}" type="presOf" srcId="{8E40C7E1-3245-4DD1-913B-DCDB78967C4C}" destId="{B7DE3802-F874-415C-8821-844F7319CC12}" srcOrd="0" destOrd="2" presId="urn:microsoft.com/office/officeart/2005/8/layout/vList2"/>
    <dgm:cxn modelId="{CE108C8C-9FC1-4776-9EBE-4D551F1BFB20}" srcId="{A260B3AE-F8CE-4228-BD8C-AEFDB75D193E}" destId="{F3FF10F4-C273-49D4-871A-E1A3004A1591}" srcOrd="0" destOrd="0" parTransId="{0018817B-DFD6-4139-8440-D39281488DA0}" sibTransId="{1F6F8084-FFF6-4647-BC15-55B290480AC9}"/>
    <dgm:cxn modelId="{CF040697-9B5D-4870-9573-EE510AC5D475}" type="presOf" srcId="{122001B4-9720-4788-8CE1-A1979C7532E4}" destId="{B7DE3802-F874-415C-8821-844F7319CC12}" srcOrd="0" destOrd="1" presId="urn:microsoft.com/office/officeart/2005/8/layout/vList2"/>
    <dgm:cxn modelId="{FD45B599-FFF3-4067-A404-A6EE6AB71F64}" type="presOf" srcId="{A260B3AE-F8CE-4228-BD8C-AEFDB75D193E}" destId="{F6B92EC2-2DB9-48B9-9674-3BAF130EB0D3}" srcOrd="0" destOrd="0" presId="urn:microsoft.com/office/officeart/2005/8/layout/vList2"/>
    <dgm:cxn modelId="{458666AD-539E-4F9E-A644-F6F09FEA3178}" srcId="{F3FF10F4-C273-49D4-871A-E1A3004A1591}" destId="{122001B4-9720-4788-8CE1-A1979C7532E4}" srcOrd="1" destOrd="0" parTransId="{5A9798E9-F7A1-4AC1-BD98-E45BE0A853BB}" sibTransId="{F357255D-B216-429A-8BDA-FF43D3609DA3}"/>
    <dgm:cxn modelId="{297DEDD9-C967-4928-8EF9-892076730DE6}" srcId="{F3FF10F4-C273-49D4-871A-E1A3004A1591}" destId="{8E40C7E1-3245-4DD1-913B-DCDB78967C4C}" srcOrd="2" destOrd="0" parTransId="{2E6609B5-F578-4A65-9412-5F86658C76DC}" sibTransId="{CF45FE5A-372D-442A-951C-955E29FF56E9}"/>
    <dgm:cxn modelId="{A5C731F3-BCA5-4A49-B608-E247728C74F4}" srcId="{F3FF10F4-C273-49D4-871A-E1A3004A1591}" destId="{491CD8CC-8EB9-4EDF-A244-91468538BF10}" srcOrd="0" destOrd="0" parTransId="{460EBC02-EA6B-4C26-A107-089CA1D49298}" sibTransId="{3EDAB4E2-96D1-4EE2-B12B-06995A2B2EED}"/>
    <dgm:cxn modelId="{636839AE-6427-4624-A0E3-2B5D31330229}" type="presParOf" srcId="{F6B92EC2-2DB9-48B9-9674-3BAF130EB0D3}" destId="{2FB7033F-CE04-4687-9251-631462699859}" srcOrd="0" destOrd="0" presId="urn:microsoft.com/office/officeart/2005/8/layout/vList2"/>
    <dgm:cxn modelId="{F6C3F2BC-C1FB-4854-9DDD-67D553FBFBEF}" type="presParOf" srcId="{F6B92EC2-2DB9-48B9-9674-3BAF130EB0D3}" destId="{B7DE3802-F874-415C-8821-844F7319CC1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B4D38C-9B6A-4BDE-B950-B4B8381F8BAC}">
      <dsp:nvSpPr>
        <dsp:cNvPr id="0" name=""/>
        <dsp:cNvSpPr/>
      </dsp:nvSpPr>
      <dsp:spPr>
        <a:xfrm>
          <a:off x="0" y="19524"/>
          <a:ext cx="3208154" cy="479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Definitions</a:t>
          </a:r>
        </a:p>
      </dsp:txBody>
      <dsp:txXfrm>
        <a:off x="23417" y="42941"/>
        <a:ext cx="3161320" cy="432866"/>
      </dsp:txXfrm>
    </dsp:sp>
    <dsp:sp modelId="{E0B5938E-BC4A-457D-971F-CC8E7A5D93BC}">
      <dsp:nvSpPr>
        <dsp:cNvPr id="0" name=""/>
        <dsp:cNvSpPr/>
      </dsp:nvSpPr>
      <dsp:spPr>
        <a:xfrm>
          <a:off x="0" y="499224"/>
          <a:ext cx="3208154" cy="1697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859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TCUs perform matrix multiplication between “small” matrices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“Small” is, e.g., 16x16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Mixed precision: Result/Accumulator can be in FP32</a:t>
          </a:r>
        </a:p>
      </dsp:txBody>
      <dsp:txXfrm>
        <a:off x="0" y="499224"/>
        <a:ext cx="3208154" cy="1697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CA8F9-12EC-4F61-A0AB-C73E10A55CF0}">
      <dsp:nvSpPr>
        <dsp:cNvPr id="0" name=""/>
        <dsp:cNvSpPr/>
      </dsp:nvSpPr>
      <dsp:spPr>
        <a:xfrm>
          <a:off x="0" y="11099"/>
          <a:ext cx="2878937" cy="4317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Tiles</a:t>
          </a:r>
        </a:p>
      </dsp:txBody>
      <dsp:txXfrm>
        <a:off x="21075" y="32174"/>
        <a:ext cx="2836787" cy="389580"/>
      </dsp:txXfrm>
    </dsp:sp>
    <dsp:sp modelId="{523D4EF7-1DD0-46EF-BE7A-775D6DA1F4D9}">
      <dsp:nvSpPr>
        <dsp:cNvPr id="0" name=""/>
        <dsp:cNvSpPr/>
      </dsp:nvSpPr>
      <dsp:spPr>
        <a:xfrm>
          <a:off x="0" y="442829"/>
          <a:ext cx="2878937" cy="298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06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A dense matrix is split into tiles</a:t>
          </a:r>
        </a:p>
      </dsp:txBody>
      <dsp:txXfrm>
        <a:off x="0" y="442829"/>
        <a:ext cx="2878937" cy="298080"/>
      </dsp:txXfrm>
    </dsp:sp>
    <dsp:sp modelId="{1AD02AC0-C245-4A6C-9BED-14D2BC140211}">
      <dsp:nvSpPr>
        <dsp:cNvPr id="0" name=""/>
        <dsp:cNvSpPr/>
      </dsp:nvSpPr>
      <dsp:spPr>
        <a:xfrm>
          <a:off x="0" y="740909"/>
          <a:ext cx="2878937" cy="4317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Bitmap</a:t>
          </a:r>
        </a:p>
      </dsp:txBody>
      <dsp:txXfrm>
        <a:off x="21075" y="761984"/>
        <a:ext cx="2836787" cy="389580"/>
      </dsp:txXfrm>
    </dsp:sp>
    <dsp:sp modelId="{BB0E0D27-AA24-461B-A097-DFA2ED3481FB}">
      <dsp:nvSpPr>
        <dsp:cNvPr id="0" name=""/>
        <dsp:cNvSpPr/>
      </dsp:nvSpPr>
      <dsp:spPr>
        <a:xfrm>
          <a:off x="0" y="1172639"/>
          <a:ext cx="2878937" cy="819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06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A binary number for each tile. Each bit of is set to “1” </a:t>
          </a:r>
          <a:r>
            <a:rPr lang="en-US" sz="1400" kern="1200" dirty="0" err="1"/>
            <a:t>iff</a:t>
          </a:r>
          <a:r>
            <a:rPr lang="en-US" sz="1400" kern="1200" dirty="0"/>
            <a:t> there is an element in the corresponding position</a:t>
          </a:r>
        </a:p>
      </dsp:txBody>
      <dsp:txXfrm>
        <a:off x="0" y="1172639"/>
        <a:ext cx="2878937" cy="819720"/>
      </dsp:txXfrm>
    </dsp:sp>
    <dsp:sp modelId="{9FD4FDB6-9AC8-4355-B841-00B48E5EDA67}">
      <dsp:nvSpPr>
        <dsp:cNvPr id="0" name=""/>
        <dsp:cNvSpPr/>
      </dsp:nvSpPr>
      <dsp:spPr>
        <a:xfrm>
          <a:off x="0" y="1992359"/>
          <a:ext cx="2878937" cy="4317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Index</a:t>
          </a:r>
        </a:p>
      </dsp:txBody>
      <dsp:txXfrm>
        <a:off x="21075" y="2013434"/>
        <a:ext cx="2836787" cy="389580"/>
      </dsp:txXfrm>
    </dsp:sp>
    <dsp:sp modelId="{8B4825D7-7037-426B-94D1-DD93D36A3488}">
      <dsp:nvSpPr>
        <dsp:cNvPr id="0" name=""/>
        <dsp:cNvSpPr/>
      </dsp:nvSpPr>
      <dsp:spPr>
        <a:xfrm>
          <a:off x="0" y="2424089"/>
          <a:ext cx="2878937" cy="6334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06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An offset in the element array. It points to the starting position of the elements of each tile</a:t>
          </a:r>
        </a:p>
      </dsp:txBody>
      <dsp:txXfrm>
        <a:off x="0" y="2424089"/>
        <a:ext cx="2878937" cy="6334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50CD95-1A3A-4522-A625-FCDBBCECA6B7}">
      <dsp:nvSpPr>
        <dsp:cNvPr id="0" name=""/>
        <dsp:cNvSpPr/>
      </dsp:nvSpPr>
      <dsp:spPr>
        <a:xfrm>
          <a:off x="0" y="20989"/>
          <a:ext cx="4489495" cy="4317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TCU layout</a:t>
          </a:r>
        </a:p>
      </dsp:txBody>
      <dsp:txXfrm>
        <a:off x="21075" y="42064"/>
        <a:ext cx="4447345" cy="389580"/>
      </dsp:txXfrm>
    </dsp:sp>
    <dsp:sp modelId="{5853DA68-F3F5-4785-ACB0-489CF67DA3AE}">
      <dsp:nvSpPr>
        <dsp:cNvPr id="0" name=""/>
        <dsp:cNvSpPr/>
      </dsp:nvSpPr>
      <dsp:spPr>
        <a:xfrm>
          <a:off x="0" y="452719"/>
          <a:ext cx="4489495" cy="726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541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We use 8x8 tiles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Each warp multiplies 2 8x8 tiles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Tensor cores are efficient even if not fully utilized</a:t>
          </a:r>
          <a:r>
            <a:rPr lang="en-US" sz="1400" kern="1200" baseline="30000" dirty="0"/>
            <a:t>1</a:t>
          </a:r>
          <a:endParaRPr lang="en-US" sz="1400" kern="1200" dirty="0"/>
        </a:p>
      </dsp:txBody>
      <dsp:txXfrm>
        <a:off x="0" y="452719"/>
        <a:ext cx="4489495" cy="7265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6C4611-38DD-45A9-BF09-E4827DDFB518}">
      <dsp:nvSpPr>
        <dsp:cNvPr id="0" name=""/>
        <dsp:cNvSpPr/>
      </dsp:nvSpPr>
      <dsp:spPr>
        <a:xfrm>
          <a:off x="0" y="119609"/>
          <a:ext cx="3383881" cy="4557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Precise method</a:t>
          </a:r>
        </a:p>
      </dsp:txBody>
      <dsp:txXfrm>
        <a:off x="22246" y="141855"/>
        <a:ext cx="3339389" cy="411223"/>
      </dsp:txXfrm>
    </dsp:sp>
    <dsp:sp modelId="{7FA5A62D-9551-4334-9BC7-B94D66FC241E}">
      <dsp:nvSpPr>
        <dsp:cNvPr id="0" name=""/>
        <dsp:cNvSpPr/>
      </dsp:nvSpPr>
      <dsp:spPr>
        <a:xfrm>
          <a:off x="0" y="575324"/>
          <a:ext cx="3383881" cy="1415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438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/>
            <a:t>We estimate the count of elements in the output with a partial multiplication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/>
            <a:t>We do not load any actual values, instead we use only the bitmaps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/>
            <a:t>Similar code base, TCUs, etc.</a:t>
          </a:r>
        </a:p>
      </dsp:txBody>
      <dsp:txXfrm>
        <a:off x="0" y="575324"/>
        <a:ext cx="3383881" cy="14158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5F595D-25ED-46C6-B8A2-9414993599B0}">
      <dsp:nvSpPr>
        <dsp:cNvPr id="0" name=""/>
        <dsp:cNvSpPr/>
      </dsp:nvSpPr>
      <dsp:spPr>
        <a:xfrm>
          <a:off x="0" y="78434"/>
          <a:ext cx="3752855" cy="50368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/>
            <a:t>Memory pre-allocation</a:t>
          </a:r>
        </a:p>
      </dsp:txBody>
      <dsp:txXfrm>
        <a:off x="24588" y="103022"/>
        <a:ext cx="3703679" cy="454509"/>
      </dsp:txXfrm>
    </dsp:sp>
    <dsp:sp modelId="{0A59B046-31D6-4A84-8D64-7FE00962F999}">
      <dsp:nvSpPr>
        <dsp:cNvPr id="0" name=""/>
        <dsp:cNvSpPr/>
      </dsp:nvSpPr>
      <dsp:spPr>
        <a:xfrm>
          <a:off x="0" y="582119"/>
          <a:ext cx="3752855" cy="173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9153" tIns="26670" rIns="149352" bIns="2667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1600" kern="1200" dirty="0"/>
            <a:t>Before executing the matrix multiplication we need to allocate memory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1600" kern="1200" dirty="0"/>
            <a:t>We know how much memory to allocate only after the multiplication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Arial" panose="020B0604020202020204" pitchFamily="34" charset="0"/>
            <a:buChar char="•"/>
          </a:pPr>
          <a:r>
            <a:rPr lang="en-US" sz="1600" kern="1200" dirty="0"/>
            <a:t>Various solutions: Upper bound, probabilistic, precise, progressive</a:t>
          </a:r>
        </a:p>
      </dsp:txBody>
      <dsp:txXfrm>
        <a:off x="0" y="582119"/>
        <a:ext cx="3752855" cy="17388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E84776-248F-4D97-90D0-2B69B42265BF}">
      <dsp:nvSpPr>
        <dsp:cNvPr id="0" name=""/>
        <dsp:cNvSpPr/>
      </dsp:nvSpPr>
      <dsp:spPr>
        <a:xfrm>
          <a:off x="0" y="59823"/>
          <a:ext cx="3198933" cy="4317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Finding matrix multiplications</a:t>
          </a:r>
        </a:p>
      </dsp:txBody>
      <dsp:txXfrm>
        <a:off x="21075" y="80898"/>
        <a:ext cx="3156783" cy="389580"/>
      </dsp:txXfrm>
    </dsp:sp>
    <dsp:sp modelId="{F59716A8-1DCD-4D68-9243-14782B4247BE}">
      <dsp:nvSpPr>
        <dsp:cNvPr id="0" name=""/>
        <dsp:cNvSpPr/>
      </dsp:nvSpPr>
      <dsp:spPr>
        <a:xfrm>
          <a:off x="0" y="491553"/>
          <a:ext cx="3198933" cy="1490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566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AutoNum type="arabicPeriod"/>
          </a:pPr>
          <a:r>
            <a:rPr lang="en-US" sz="1400" kern="1200" dirty="0"/>
            <a:t>We find which tiles of A need to be multiplied with which tiles of B for each tile of C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AutoNum type="arabicPeriod"/>
          </a:pPr>
          <a:r>
            <a:rPr lang="en-US" sz="1400" kern="1200" dirty="0"/>
            <a:t>We group intermediate products using segmented sort algorithms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Font typeface="+mj-lt"/>
            <a:buAutoNum type="arabicPeriod"/>
          </a:pPr>
          <a:r>
            <a:rPr lang="en-US" sz="1400" kern="1200" dirty="0"/>
            <a:t>We create a task list of tiles to multiply</a:t>
          </a:r>
        </a:p>
      </dsp:txBody>
      <dsp:txXfrm>
        <a:off x="0" y="491553"/>
        <a:ext cx="3198933" cy="14904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751967-6F9C-4CE2-A478-B26D7852E13D}">
      <dsp:nvSpPr>
        <dsp:cNvPr id="0" name=""/>
        <dsp:cNvSpPr/>
      </dsp:nvSpPr>
      <dsp:spPr>
        <a:xfrm>
          <a:off x="0" y="40547"/>
          <a:ext cx="3424237" cy="4317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Multiplying tiles</a:t>
          </a:r>
        </a:p>
      </dsp:txBody>
      <dsp:txXfrm>
        <a:off x="21075" y="61622"/>
        <a:ext cx="3382087" cy="389580"/>
      </dsp:txXfrm>
    </dsp:sp>
    <dsp:sp modelId="{A0B29ACC-2C1C-4936-AA99-88986ABC15B8}">
      <dsp:nvSpPr>
        <dsp:cNvPr id="0" name=""/>
        <dsp:cNvSpPr/>
      </dsp:nvSpPr>
      <dsp:spPr>
        <a:xfrm>
          <a:off x="0" y="472277"/>
          <a:ext cx="3424237" cy="13041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720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The task list feeds the TCUs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We calculate 2 tiles of the output with each TCU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We iterate until all intermediate products of both the inner products are accumulated</a:t>
          </a:r>
        </a:p>
      </dsp:txBody>
      <dsp:txXfrm>
        <a:off x="0" y="472277"/>
        <a:ext cx="3424237" cy="13041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7033F-CE04-4687-9251-631462699859}">
      <dsp:nvSpPr>
        <dsp:cNvPr id="0" name=""/>
        <dsp:cNvSpPr/>
      </dsp:nvSpPr>
      <dsp:spPr>
        <a:xfrm>
          <a:off x="0" y="51160"/>
          <a:ext cx="3278062" cy="4317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Observations</a:t>
          </a:r>
        </a:p>
      </dsp:txBody>
      <dsp:txXfrm>
        <a:off x="21075" y="72235"/>
        <a:ext cx="3235912" cy="389580"/>
      </dsp:txXfrm>
    </dsp:sp>
    <dsp:sp modelId="{B7DE3802-F874-415C-8821-844F7319CC12}">
      <dsp:nvSpPr>
        <dsp:cNvPr id="0" name=""/>
        <dsp:cNvSpPr/>
      </dsp:nvSpPr>
      <dsp:spPr>
        <a:xfrm>
          <a:off x="0" y="495364"/>
          <a:ext cx="3278062" cy="1490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4078" tIns="22860" rIns="128016" bIns="2286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On average 4.2x, 9.36x, 1.16x, 1.21x faster than </a:t>
          </a:r>
          <a:r>
            <a:rPr lang="en-US" sz="1400" kern="1200" dirty="0" err="1"/>
            <a:t>cuSPARSE</a:t>
          </a:r>
          <a:r>
            <a:rPr lang="en-US" sz="1400" kern="1200" dirty="0"/>
            <a:t>, CUSP, RMerge2, </a:t>
          </a:r>
          <a:r>
            <a:rPr lang="en-US" sz="1400" kern="1200" dirty="0" err="1"/>
            <a:t>Nsparse</a:t>
          </a:r>
          <a:r>
            <a:rPr lang="en-US" sz="1400" kern="1200" dirty="0"/>
            <a:t>, respectively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/>
            <a:t>TCUs are effective (1.82x faster than </a:t>
          </a:r>
          <a:r>
            <a:rPr lang="en-US" sz="1400" kern="1200" dirty="0" err="1"/>
            <a:t>nonTCU</a:t>
          </a:r>
          <a:r>
            <a:rPr lang="en-US" sz="1400" kern="1200" dirty="0"/>
            <a:t>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400" kern="1200" dirty="0" err="1"/>
            <a:t>tSparse</a:t>
          </a:r>
          <a:r>
            <a:rPr lang="en-US" sz="1400" kern="1200" dirty="0"/>
            <a:t> works better with denser tiles (density &gt; 6)</a:t>
          </a:r>
        </a:p>
      </dsp:txBody>
      <dsp:txXfrm>
        <a:off x="0" y="495364"/>
        <a:ext cx="3278062" cy="1490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0.16894</cdr:x>
      <cdr:y>0.64168</cdr:y>
    </cdr:from>
    <cdr:to>
      <cdr:x>0.97403</cdr:x>
      <cdr:y>0.64168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FF91F9E9-EA65-4CA7-9608-E507E15A6BB4}"/>
            </a:ext>
          </a:extLst>
        </cdr:cNvPr>
        <cdr:cNvCxnSpPr/>
      </cdr:nvCxnSpPr>
      <cdr:spPr>
        <a:xfrm xmlns:a="http://schemas.openxmlformats.org/drawingml/2006/main">
          <a:off x="1112544" y="2504976"/>
          <a:ext cx="5301870" cy="0"/>
        </a:xfrm>
        <a:prstGeom xmlns:a="http://schemas.openxmlformats.org/drawingml/2006/main" prst="line">
          <a:avLst/>
        </a:prstGeom>
        <a:ln xmlns:a="http://schemas.openxmlformats.org/drawingml/2006/main" w="22225"/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C167E78-EA36-40A1-A9A0-B443C6CB1F60}" type="datetimeFigureOut">
              <a:rPr lang="en-US" smtClean="0"/>
              <a:pPr/>
              <a:t>12/9/22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401BE2-F7AC-4C50-A6E5-F6C806E13D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98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8D89EF4-2B2A-4F54-A6DD-1EB35DCF17B3}" type="datetimeFigureOut">
              <a:rPr lang="en-US" smtClean="0"/>
              <a:pPr/>
              <a:t>12/9/22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B959945-7217-484B-8E74-88DC87A74B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705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58141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matrices used in these workloads are </a:t>
            </a:r>
            <a:r>
              <a:rPr lang="en-US" dirty="0" err="1"/>
              <a:t>extremele</a:t>
            </a:r>
            <a:r>
              <a:rPr lang="en-US" dirty="0"/>
              <a:t> sparse.</a:t>
            </a:r>
          </a:p>
          <a:p>
            <a:endParaRPr lang="en-US" dirty="0"/>
          </a:p>
          <a:p>
            <a:r>
              <a:rPr lang="en-US" dirty="0"/>
              <a:t>For example, Facebook’s and </a:t>
            </a:r>
            <a:r>
              <a:rPr lang="en-US" dirty="0" err="1"/>
              <a:t>Youtube’s</a:t>
            </a:r>
            <a:r>
              <a:rPr lang="en-US" dirty="0"/>
              <a:t> social connectivity graphs have an extremely small amount of non-zero elements.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We conclude, </a:t>
            </a:r>
            <a:r>
              <a:rPr lang="en-US" sz="1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Sparse matrix compression is an essential tool to enable efficient storage and computation</a:t>
            </a:r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19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645113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most widely used  compression format is  called Compressed Sparse Row. It is used  in multiple  frameworks and  libraries.</a:t>
            </a:r>
          </a:p>
          <a:p>
            <a:endParaRPr lang="en-US" dirty="0"/>
          </a:p>
          <a:p>
            <a:endParaRPr lang="en-US" dirty="0"/>
          </a:p>
          <a:p>
            <a:pPr marL="228600" indent="-228600">
              <a:buFont typeface="Arial" panose="020B0604020202020204" pitchFamily="34" charset="0"/>
              <a:buAutoNum type="arabicParenR"/>
            </a:pPr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CSR Stores </a:t>
            </a:r>
            <a:r>
              <a:rPr lang="en-US" sz="12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only the non-zero elements  </a:t>
            </a:r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of the sparse matrix and </a:t>
            </a:r>
          </a:p>
          <a:p>
            <a:pPr marL="228600" indent="-228600">
              <a:buFont typeface="Arial" panose="020B0604020202020204" pitchFamily="34" charset="0"/>
              <a:buAutoNum type="arabicParenR"/>
            </a:pPr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that is the reason why it provides high compression ratios.</a:t>
            </a:r>
            <a:endParaRPr lang="en-CH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27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5219690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60808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 me show you the importance of indexing in two major sparse matrix kernels. </a:t>
            </a:r>
          </a:p>
          <a:p>
            <a:endParaRPr lang="en-US" dirty="0"/>
          </a:p>
          <a:p>
            <a:r>
              <a:rPr lang="en-US" dirty="0"/>
              <a:t>First, </a:t>
            </a:r>
            <a:r>
              <a:rPr lang="en-US" dirty="0" err="1"/>
              <a:t>SpMV</a:t>
            </a:r>
            <a:r>
              <a:rPr lang="en-US" dirty="0"/>
              <a:t> needs to perform </a:t>
            </a:r>
            <a:r>
              <a:rPr lang="en-US" sz="1200" dirty="0"/>
              <a:t>Indexing for every non-zero element of the sparse matrix to multiply </a:t>
            </a:r>
          </a:p>
          <a:p>
            <a:r>
              <a:rPr lang="en-US" sz="1200" dirty="0"/>
              <a:t>with the corresponding element of the vector.</a:t>
            </a:r>
            <a:endParaRPr lang="en-CH" sz="12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Second, </a:t>
            </a:r>
            <a:r>
              <a:rPr lang="en-US" dirty="0" err="1"/>
              <a:t>SpMM</a:t>
            </a:r>
            <a:r>
              <a:rPr lang="en-US" dirty="0"/>
              <a:t> requires index matching for every inner product between the 2 sparse matrices.</a:t>
            </a:r>
          </a:p>
          <a:p>
            <a:endParaRPr lang="en-US" dirty="0"/>
          </a:p>
          <a:p>
            <a:r>
              <a:rPr lang="en-US" dirty="0"/>
              <a:t>Index matching is the process of matching the indices of the row and column of the 2 matrices that need to be multiplied.</a:t>
            </a:r>
          </a:p>
          <a:p>
            <a:endParaRPr lang="en-US" dirty="0"/>
          </a:p>
          <a:p>
            <a:r>
              <a:rPr lang="en-US" dirty="0"/>
              <a:t>As we see, Indexing can be expensive for major sparse matrix kernels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57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9649135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better understand the indexing bottleneck we conducted experiments where we perform indexing with zero Cost</a:t>
            </a:r>
          </a:p>
          <a:p>
            <a:r>
              <a:rPr lang="en-US" dirty="0"/>
              <a:t>The processor does not execute instructions or memory accesses related to indexing.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 this figure we demonstrate the performance achieved by the ZERO-COST INDEXING scheme compared against the default CSR implementation.</a:t>
            </a:r>
          </a:p>
          <a:p>
            <a:endParaRPr lang="en-US" dirty="0"/>
          </a:p>
          <a:p>
            <a:r>
              <a:rPr lang="en-US" dirty="0"/>
              <a:t>We evaluated 3 workloads, Sparse Matrix Sparse Matrix Addition, </a:t>
            </a:r>
            <a:r>
              <a:rPr lang="en-US" dirty="0" err="1"/>
              <a:t>SpMV</a:t>
            </a:r>
            <a:r>
              <a:rPr lang="en-US" dirty="0"/>
              <a:t> and </a:t>
            </a:r>
            <a:r>
              <a:rPr lang="en-US" dirty="0" err="1"/>
              <a:t>SpMM</a:t>
            </a:r>
            <a:r>
              <a:rPr lang="en-US" dirty="0"/>
              <a:t>. The results are average across a set of 15 matrices.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As we observe, for all the workloads the IDEAL CSR scheme results in performance improvements, especially in </a:t>
            </a:r>
            <a:r>
              <a:rPr lang="en-US" dirty="0" err="1"/>
              <a:t>SpMM</a:t>
            </a:r>
            <a:r>
              <a:rPr lang="en-US" dirty="0"/>
              <a:t> where the indexing is really intensive.</a:t>
            </a:r>
          </a:p>
          <a:p>
            <a:endParaRPr lang="en-US" dirty="0"/>
          </a:p>
          <a:p>
            <a:pPr algn="l"/>
            <a:r>
              <a:rPr lang="en-US" b="0" dirty="0"/>
              <a:t>It turns out, that </a:t>
            </a:r>
            <a:r>
              <a:rPr lang="en-US" sz="1200" b="0" dirty="0">
                <a:latin typeface="Segoe UI" panose="020B0502040204020203" pitchFamily="34" charset="0"/>
                <a:cs typeface="Segoe UI" panose="020B0502040204020203" pitchFamily="34" charset="0"/>
              </a:rPr>
              <a:t>reducing the cost of indexing can accelerate sparse matrix operations</a:t>
            </a:r>
            <a:endParaRPr lang="en-CH" sz="1200" b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58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0689932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Coming back to the compression formats, </a:t>
            </a:r>
          </a:p>
          <a:p>
            <a:endParaRPr lang="en-US" dirty="0"/>
          </a:p>
          <a:p>
            <a:r>
              <a:rPr lang="en-US" dirty="0"/>
              <a:t>, some specialized formats assume specific matrix structures and patterns like Diagonals. These formats are not general enough and offer  narrow applicability.</a:t>
            </a:r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B71DC-4E89-467B-8AF2-76B8FB7548A3}" type="slidenum">
              <a:rPr lang="en-CH" smtClean="0"/>
              <a:t>59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12652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Our goal is to design a sparse matrix compression mechanism that:</a:t>
            </a:r>
          </a:p>
          <a:p>
            <a:endParaRPr lang="en-US" dirty="0"/>
          </a:p>
          <a:p>
            <a:r>
              <a:rPr lang="en-US" dirty="0"/>
              <a:t>[CLICK] </a:t>
            </a:r>
          </a:p>
          <a:p>
            <a:r>
              <a:rPr lang="en-US" dirty="0"/>
              <a:t>1)</a:t>
            </a:r>
          </a:p>
          <a:p>
            <a:endParaRPr lang="en-US" dirty="0"/>
          </a:p>
          <a:p>
            <a:r>
              <a:rPr lang="en-US" dirty="0"/>
              <a:t>[CLICK]</a:t>
            </a:r>
          </a:p>
          <a:p>
            <a:r>
              <a:rPr lang="en-US" dirty="0"/>
              <a:t>2)</a:t>
            </a:r>
          </a:p>
          <a:p>
            <a:endParaRPr lang="en-US" dirty="0"/>
          </a:p>
          <a:p>
            <a:r>
              <a:rPr lang="en-US" dirty="0"/>
              <a:t>[CLICK]</a:t>
            </a:r>
          </a:p>
          <a:p>
            <a:r>
              <a:rPr lang="en-US" dirty="0"/>
              <a:t>3)</a:t>
            </a:r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60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0671548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address the limitations of existing compression mechanisms we propose SMASH.</a:t>
            </a:r>
          </a:p>
          <a:p>
            <a:endParaRPr lang="en-US" dirty="0"/>
          </a:p>
          <a:p>
            <a:r>
              <a:rPr lang="en-US" dirty="0"/>
              <a:t>SMASH is a hardware/software cooperative mechanism that enables: </a:t>
            </a:r>
          </a:p>
          <a:p>
            <a:r>
              <a:rPr lang="en-US" dirty="0"/>
              <a:t>1)</a:t>
            </a:r>
          </a:p>
          <a:p>
            <a:r>
              <a:rPr lang="en-US" dirty="0"/>
              <a:t>And is</a:t>
            </a:r>
          </a:p>
          <a:p>
            <a:r>
              <a:rPr lang="en-US" dirty="0"/>
              <a:t>2)</a:t>
            </a:r>
          </a:p>
          <a:p>
            <a:endParaRPr lang="en-US" dirty="0"/>
          </a:p>
          <a:p>
            <a:r>
              <a:rPr lang="en-US" dirty="0"/>
              <a:t>On the software side, SMASH, efficiently compresses sparse matrices using a hierarchy of bitmaps. </a:t>
            </a:r>
          </a:p>
          <a:p>
            <a:r>
              <a:rPr lang="en-US" dirty="0"/>
              <a:t>On the hardware side, it employs hardware unit that scans the bitmap hierarchy and quickly determine the positions of non-zero elements.</a:t>
            </a:r>
          </a:p>
          <a:p>
            <a:endParaRPr lang="en-US" dirty="0"/>
          </a:p>
          <a:p>
            <a:r>
              <a:rPr lang="en-US" dirty="0"/>
              <a:t>Software manipulates the functionality of the hardware unit using a set of primitives called the SMASH ISA.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DB71DC-4E89-467B-8AF2-76B8FB7548A3}" type="slidenum">
              <a:rPr lang="en-CH" smtClean="0"/>
              <a:t>61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17614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Software Compression Scheme Introduced in SMASH </a:t>
            </a:r>
          </a:p>
          <a:p>
            <a:endParaRPr lang="en-US" dirty="0"/>
          </a:p>
          <a:p>
            <a:r>
              <a:rPr lang="en-US" dirty="0"/>
              <a:t>Encodes the positions of non-zero elements using bits to maintain low storage overheads.</a:t>
            </a:r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62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515187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core data structure behind our compression scheme is a bitmap.</a:t>
            </a:r>
          </a:p>
          <a:p>
            <a:endParaRPr lang="en-US" dirty="0"/>
          </a:p>
          <a:p>
            <a:r>
              <a:rPr lang="en-US" dirty="0"/>
              <a:t>The bitmap data structure is used to encode the presence/absence of non-zero elements in regions of the original sparse matrix. </a:t>
            </a:r>
          </a:p>
          <a:p>
            <a:endParaRPr lang="en-US" dirty="0"/>
          </a:p>
          <a:p>
            <a:r>
              <a:rPr lang="en-US" dirty="0"/>
              <a:t>I am going to show you an example of a bitmap compressing a sparse matrix.</a:t>
            </a:r>
          </a:p>
          <a:p>
            <a:endParaRPr lang="en-US" dirty="0"/>
          </a:p>
          <a:p>
            <a:r>
              <a:rPr lang="en-US" dirty="0"/>
              <a:t>On the left we divide the sparse matrix into blocks. </a:t>
            </a:r>
          </a:p>
          <a:p>
            <a:endParaRPr lang="en-US" dirty="0"/>
          </a:p>
          <a:p>
            <a:r>
              <a:rPr lang="en-US" dirty="0"/>
              <a:t>Blocks map one-to-one with bits of the bitmaps.</a:t>
            </a:r>
          </a:p>
          <a:p>
            <a:endParaRPr lang="en-US" dirty="0"/>
          </a:p>
          <a:p>
            <a:r>
              <a:rPr lang="en-US" dirty="0"/>
              <a:t>The first block of the matrix is a non-zero block. This means that it contains at least one non-zero element. </a:t>
            </a:r>
          </a:p>
          <a:p>
            <a:endParaRPr lang="en-US" dirty="0"/>
          </a:p>
          <a:p>
            <a:r>
              <a:rPr lang="en-US" dirty="0"/>
              <a:t>The first bit of the bitmap is set to 1 in this case.</a:t>
            </a:r>
          </a:p>
          <a:p>
            <a:endParaRPr lang="en-US" dirty="0"/>
          </a:p>
          <a:p>
            <a:r>
              <a:rPr lang="en-US" dirty="0"/>
              <a:t>The next few blocks of the matrix are zero-blocks. This means, that they contain only zero elements.</a:t>
            </a:r>
          </a:p>
          <a:p>
            <a:endParaRPr lang="en-US" dirty="0"/>
          </a:p>
          <a:p>
            <a:r>
              <a:rPr lang="en-US" dirty="0"/>
              <a:t>As we observe, depending on the block size, the bitmap hierarchy might contain a high number of zero bits.</a:t>
            </a:r>
          </a:p>
          <a:p>
            <a:endParaRPr lang="en-US" dirty="0"/>
          </a:p>
          <a:p>
            <a:r>
              <a:rPr lang="en-US" dirty="0"/>
              <a:t>One simple idea, is to apply the same encoding recursively to compress more effectively.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63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883655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71583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We demonstrate a simplified example of an hierarchy of bitmaps.</a:t>
            </a:r>
          </a:p>
          <a:p>
            <a:endParaRPr lang="en-US" dirty="0"/>
          </a:p>
          <a:p>
            <a:r>
              <a:rPr lang="en-US" dirty="0"/>
              <a:t>The original matrix contains 4 non-zero blocks.</a:t>
            </a:r>
          </a:p>
          <a:p>
            <a:endParaRPr lang="en-US" dirty="0"/>
          </a:p>
          <a:p>
            <a:r>
              <a:rPr lang="en-US" dirty="0"/>
              <a:t>We store these 4 blocks contiguously in memory using a data structure called NON-ZERO VALUES ARRAY.</a:t>
            </a:r>
          </a:p>
          <a:p>
            <a:endParaRPr lang="en-US" dirty="0"/>
          </a:p>
          <a:p>
            <a:r>
              <a:rPr lang="en-US" dirty="0"/>
              <a:t>Based on the positions of the non-zero blocks we create Bitmap-0.</a:t>
            </a:r>
          </a:p>
          <a:p>
            <a:r>
              <a:rPr lang="en-US" dirty="0"/>
              <a:t>Set bits represent non-zero blocks and encode their respective positions in the sparse matrix.</a:t>
            </a:r>
          </a:p>
          <a:p>
            <a:endParaRPr lang="en-US" dirty="0"/>
          </a:p>
          <a:p>
            <a:r>
              <a:rPr lang="en-US" dirty="0"/>
              <a:t>We recursively build the higher levels of the bitmap hierarchy. Bitmap-1 encodes a 4-bit block of Bitmap-0 and Bitmap-2 encodes a 2-bit block of Bitmap-1.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As we see the compression ratio across the levels of the bitmap hierarchy can be different. This provides an opportunity to compress matrices with different sparsity characteristics.</a:t>
            </a:r>
          </a:p>
          <a:p>
            <a:endParaRPr lang="en-US" dirty="0"/>
          </a:p>
          <a:p>
            <a:r>
              <a:rPr lang="en-US" dirty="0"/>
              <a:t>One advantage of the Hierarchy of Bitmaps is that it does not keep in memory the bitmap and matrix blocks that contain zero elements or bits.</a:t>
            </a:r>
          </a:p>
          <a:p>
            <a:endParaRPr lang="en-US" dirty="0"/>
          </a:p>
          <a:p>
            <a:r>
              <a:rPr lang="en-US" dirty="0"/>
              <a:t>As we see in this example, Bitmap 0  has 2 blocks that contain only zero bits. These blocks are not kept in memory 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Determining  the positions of the non-zero elements of the matrix, requires traversing the bitmap hierarchy in a depth first search manner. You can find more details about the index calculation in the paper.</a:t>
            </a:r>
          </a:p>
          <a:p>
            <a:endParaRPr lang="en-US" dirty="0"/>
          </a:p>
          <a:p>
            <a:r>
              <a:rPr lang="en-US" dirty="0"/>
              <a:t>As I mentioned before, one advantage of the hierarchy of bitmaps, is that it does not store in memory the zero blocks of the sparse matrix and the bitmaps.</a:t>
            </a:r>
          </a:p>
          <a:p>
            <a:endParaRPr lang="en-US" dirty="0"/>
          </a:p>
          <a:p>
            <a:r>
              <a:rPr lang="en-US" dirty="0"/>
              <a:t>Due to that, </a:t>
            </a:r>
          </a:p>
          <a:p>
            <a:endParaRPr lang="en-US" dirty="0"/>
          </a:p>
          <a:p>
            <a:pPr marL="228600" indent="-228600">
              <a:buAutoNum type="arabicParenR"/>
            </a:pPr>
            <a:r>
              <a:rPr lang="en-US" dirty="0"/>
              <a:t>Storage efficient compression scheme that enables fast indexing (we don’t need to </a:t>
            </a:r>
            <a:r>
              <a:rPr lang="en-US" dirty="0" err="1"/>
              <a:t>scanthe</a:t>
            </a:r>
            <a:r>
              <a:rPr lang="en-US" dirty="0"/>
              <a:t> zero blocks)</a:t>
            </a:r>
          </a:p>
          <a:p>
            <a:pPr marL="228600" indent="-228600">
              <a:buAutoNum type="arabicParenR"/>
            </a:pPr>
            <a:r>
              <a:rPr lang="en-US" dirty="0"/>
              <a:t>Scanning the bitmaps requires bitwise operations which make the Hierarchy of Bitmaps amenable to hardware acceleration.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64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162527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this figure we demonstrate the speedup of SMASH and TACO-BCSR over TACO-CSR In the x axis we see 4 different workloads.</a:t>
            </a:r>
          </a:p>
          <a:p>
            <a:r>
              <a:rPr lang="en-US" dirty="0" err="1"/>
              <a:t>SpMV,SpMM</a:t>
            </a:r>
            <a:r>
              <a:rPr lang="en-US" dirty="0"/>
              <a:t>, PageRank and BC.</a:t>
            </a:r>
          </a:p>
          <a:p>
            <a:endParaRPr lang="en-US" dirty="0"/>
          </a:p>
          <a:p>
            <a:r>
              <a:rPr lang="en-US" dirty="0"/>
              <a:t>As we observe, SMASH provides significant performance improvements over state-of-the-art format, up to 44%.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65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7594244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our evaluation we examined 15 matrices with sparsity ranging from 0.01% to 8.79%</a:t>
            </a:r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66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4794161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6528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11327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>
            <a:extLst>
              <a:ext uri="{FF2B5EF4-FFF2-40B4-BE49-F238E27FC236}">
                <a16:creationId xmlns:a16="http://schemas.microsoft.com/office/drawing/2014/main" id="{F1B71060-4BED-264E-B5AB-5D060FC9E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4" name="Notes Placeholder 2">
            <a:extLst>
              <a:ext uri="{FF2B5EF4-FFF2-40B4-BE49-F238E27FC236}">
                <a16:creationId xmlns:a16="http://schemas.microsoft.com/office/drawing/2014/main" id="{F3B43675-ED60-3540-9853-82CA7DDDCB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A100 fine-grained structured sparsity prunes trained weights with a 2-out-of-4 non-zero pattern, followed by a simple and universal recipe for fine-tuning the non-zero weights. The weights are compressed for a 2x reduction in data footprint and bandwidth, and the A100 Sparse Tensor Core doubles math throughput by skipping the zeros (see </a:t>
            </a:r>
            <a:r>
              <a:rPr lang="en-US" sz="1200" dirty="0"/>
              <a:t>https://</a:t>
            </a:r>
            <a:r>
              <a:rPr lang="en-US" sz="1200" dirty="0" err="1"/>
              <a:t>developer.nvidia.com</a:t>
            </a:r>
            <a:r>
              <a:rPr lang="en-US" sz="1200" dirty="0"/>
              <a:t>/blog/</a:t>
            </a:r>
            <a:r>
              <a:rPr lang="en-US" sz="1200" dirty="0" err="1"/>
              <a:t>nvidia</a:t>
            </a:r>
            <a:r>
              <a:rPr lang="en-US" sz="1200" dirty="0"/>
              <a:t>-ampere-architecture-in-depth/</a:t>
            </a:r>
            <a:r>
              <a:rPr lang="en-US" sz="1200" i="0" dirty="0">
                <a:latin typeface="Arial" panose="020B0604020202020204" pitchFamily="34" charset="0"/>
                <a:ea typeface="ＭＳ Ｐゴシック" panose="020B0600070205080204" pitchFamily="34" charset="-128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DA2FEC94-CE7C-7F4D-9AEB-C4F824521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5EA8C3D-9B74-7A43-B7E8-1232C63E8CD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8536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>
            <a:extLst>
              <a:ext uri="{FF2B5EF4-FFF2-40B4-BE49-F238E27FC236}">
                <a16:creationId xmlns:a16="http://schemas.microsoft.com/office/drawing/2014/main" id="{F1B71060-4BED-264E-B5AB-5D060FC9E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4" name="Notes Placeholder 2">
            <a:extLst>
              <a:ext uri="{FF2B5EF4-FFF2-40B4-BE49-F238E27FC236}">
                <a16:creationId xmlns:a16="http://schemas.microsoft.com/office/drawing/2014/main" id="{F3B43675-ED60-3540-9853-82CA7DDDCB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A100 fine-grained structured sparsity prunes trained weights with a 2-out-of-4 non-zero pattern, followed by a simple and universal recipe for fine-tuning the non-zero weights. The weights are compressed for a 2x reduction in data footprint and bandwidth, and the A100 Sparse Tensor Core doubles math throughput by skipping the zeros (see </a:t>
            </a:r>
            <a:r>
              <a:rPr lang="en-US" sz="1200" dirty="0"/>
              <a:t>https://</a:t>
            </a:r>
            <a:r>
              <a:rPr lang="en-US" sz="1200" dirty="0" err="1"/>
              <a:t>developer.nvidia.com</a:t>
            </a:r>
            <a:r>
              <a:rPr lang="en-US" sz="1200" dirty="0"/>
              <a:t>/blog/</a:t>
            </a:r>
            <a:r>
              <a:rPr lang="en-US" sz="1200" dirty="0" err="1"/>
              <a:t>nvidia</a:t>
            </a:r>
            <a:r>
              <a:rPr lang="en-US" sz="1200" dirty="0"/>
              <a:t>-ampere-architecture-in-depth/</a:t>
            </a:r>
            <a:r>
              <a:rPr lang="en-US" sz="1200" i="0" dirty="0">
                <a:latin typeface="Arial" panose="020B0604020202020204" pitchFamily="34" charset="0"/>
                <a:ea typeface="ＭＳ Ｐゴシック" panose="020B0600070205080204" pitchFamily="34" charset="-128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DA2FEC94-CE7C-7F4D-9AEB-C4F824521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5EA8C3D-9B74-7A43-B7E8-1232C63E8CD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5202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Ampere brings </a:t>
            </a:r>
            <a:r>
              <a:rPr lang="en-US"/>
              <a:t>tf32/64 precision.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F1FC7E-1ABC-4619-B4B8-914F0D0E2683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098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Ampere brings </a:t>
            </a:r>
            <a:r>
              <a:rPr lang="en-US"/>
              <a:t>tf32/64 precision.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F1FC7E-1ABC-4619-B4B8-914F0D0E2683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8728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core data structure behind our compression scheme is a bitmap.</a:t>
            </a:r>
          </a:p>
          <a:p>
            <a:endParaRPr lang="en-US" dirty="0"/>
          </a:p>
          <a:p>
            <a:r>
              <a:rPr lang="en-US" dirty="0"/>
              <a:t>The bitmap data structure is used to encode the presence/absence of non-zero elements in regions of the original sparse matrix. </a:t>
            </a:r>
          </a:p>
          <a:p>
            <a:endParaRPr lang="en-US" dirty="0"/>
          </a:p>
          <a:p>
            <a:r>
              <a:rPr lang="en-US" dirty="0"/>
              <a:t>I am going to show you an example of a bitmap compressing a sparse matrix.</a:t>
            </a:r>
          </a:p>
          <a:p>
            <a:endParaRPr lang="en-US" dirty="0"/>
          </a:p>
          <a:p>
            <a:r>
              <a:rPr lang="en-US" dirty="0"/>
              <a:t>On the left we divide the sparse matrix into blocks. </a:t>
            </a:r>
          </a:p>
          <a:p>
            <a:endParaRPr lang="en-US" dirty="0"/>
          </a:p>
          <a:p>
            <a:r>
              <a:rPr lang="en-US" dirty="0"/>
              <a:t>Blocks map one-to-one with bits of the bitmaps.</a:t>
            </a:r>
          </a:p>
          <a:p>
            <a:endParaRPr lang="en-US" dirty="0"/>
          </a:p>
          <a:p>
            <a:r>
              <a:rPr lang="en-US" dirty="0"/>
              <a:t>The first block of the matrix is a non-zero block. This means that it contains at least one non-zero element. </a:t>
            </a:r>
          </a:p>
          <a:p>
            <a:endParaRPr lang="en-US" dirty="0"/>
          </a:p>
          <a:p>
            <a:r>
              <a:rPr lang="en-US" dirty="0"/>
              <a:t>The first bit of the bitmap is set to 1 in this case.</a:t>
            </a:r>
          </a:p>
          <a:p>
            <a:endParaRPr lang="en-US" dirty="0"/>
          </a:p>
          <a:p>
            <a:r>
              <a:rPr lang="en-US" dirty="0"/>
              <a:t>The next few blocks of the matrix are zero-blocks. This means, that they contain only zero elements.</a:t>
            </a:r>
          </a:p>
          <a:p>
            <a:endParaRPr lang="en-US" dirty="0"/>
          </a:p>
          <a:p>
            <a:r>
              <a:rPr lang="en-US" dirty="0"/>
              <a:t>As we observe, depending on the block size, the bitmap hierarchy might contain a high number of zero bits.</a:t>
            </a:r>
          </a:p>
          <a:p>
            <a:endParaRPr lang="en-US" dirty="0"/>
          </a:p>
          <a:p>
            <a:r>
              <a:rPr lang="en-US" dirty="0"/>
              <a:t>One simple idea, is to apply the same encoding recursively to compress more effectively.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75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40641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796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Mention of inner product </a:t>
            </a:r>
            <a:r>
              <a:rPr lang="en-US" dirty="0" err="1"/>
              <a:t>w.r.t.</a:t>
            </a:r>
            <a:r>
              <a:rPr lang="en-US" dirty="0"/>
              <a:t> intermediate products. An inner product where multiplication is matrix multiplication and addition is </a:t>
            </a:r>
            <a:r>
              <a:rPr lang="en-US"/>
              <a:t>element-wise addition.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F1FC7E-1ABC-4619-B4B8-914F0D0E2683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3951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CUSP in patents </a:t>
            </a:r>
            <a:r>
              <a:rPr lang="en-US" dirty="0" err="1"/>
              <a:t>nnz</a:t>
            </a:r>
            <a:r>
              <a:rPr lang="en-US" dirty="0"/>
              <a:t>(C’)/</a:t>
            </a:r>
            <a:r>
              <a:rPr lang="en-US" dirty="0" err="1"/>
              <a:t>nnz</a:t>
            </a:r>
            <a:r>
              <a:rPr lang="en-US" dirty="0"/>
              <a:t>(</a:t>
            </a:r>
            <a:r>
              <a:rPr lang="en-US" dirty="0" err="1"/>
              <a:t>Ctiles</a:t>
            </a:r>
            <a:r>
              <a:rPr lang="en-US" dirty="0"/>
              <a:t>’) = 1.03</a:t>
            </a:r>
          </a:p>
          <a:p>
            <a:r>
              <a:rPr lang="en-US" dirty="0"/>
              <a:t>For </a:t>
            </a:r>
            <a:r>
              <a:rPr lang="en-US" dirty="0" err="1"/>
              <a:t>Nsparse</a:t>
            </a:r>
            <a:r>
              <a:rPr lang="en-US" dirty="0"/>
              <a:t>, </a:t>
            </a:r>
            <a:r>
              <a:rPr lang="en-US" dirty="0" err="1"/>
              <a:t>Rmerge</a:t>
            </a:r>
            <a:r>
              <a:rPr lang="en-US" dirty="0"/>
              <a:t> in dawson5 and patents </a:t>
            </a:r>
            <a:r>
              <a:rPr lang="en-US" dirty="0" err="1"/>
              <a:t>nnz</a:t>
            </a:r>
            <a:r>
              <a:rPr lang="en-US" dirty="0"/>
              <a:t>(A)/dimension = 19 and 2 &lt; 42</a:t>
            </a:r>
          </a:p>
          <a:p>
            <a:r>
              <a:rPr lang="en-US" dirty="0"/>
              <a:t>Webbase-1M irregular rows. Maximum row length is 4700</a:t>
            </a:r>
          </a:p>
          <a:p>
            <a:endParaRPr lang="en-US" dirty="0"/>
          </a:p>
          <a:p>
            <a:r>
              <a:rPr lang="en-US" dirty="0" err="1"/>
              <a:t>Cusparse</a:t>
            </a:r>
            <a:r>
              <a:rPr lang="en-US" dirty="0"/>
              <a:t>: </a:t>
            </a:r>
            <a:r>
              <a:rPr lang="en-US" dirty="0" err="1"/>
              <a:t>nnz</a:t>
            </a:r>
            <a:r>
              <a:rPr lang="en-US" dirty="0"/>
              <a:t>(A) &gt;∼ 1000000 : bigger matrices don’t have sufficient </a:t>
            </a:r>
            <a:r>
              <a:rPr lang="en-GB" dirty="0"/>
              <a:t>shared memory to store the hash tables and therefore global memory traffic increases. Also hash conflicts depend on matrix structure.</a:t>
            </a:r>
            <a:endParaRPr lang="en-US" dirty="0"/>
          </a:p>
          <a:p>
            <a:r>
              <a:rPr lang="en-US" dirty="0"/>
              <a:t>CUSP: </a:t>
            </a:r>
            <a:r>
              <a:rPr lang="en-US" dirty="0" err="1"/>
              <a:t>nnz</a:t>
            </a:r>
            <a:r>
              <a:rPr lang="en-US" dirty="0"/>
              <a:t>(C’) &gt; </a:t>
            </a:r>
            <a:r>
              <a:rPr lang="en-US" dirty="0" err="1"/>
              <a:t>nnz</a:t>
            </a:r>
            <a:r>
              <a:rPr lang="en-US" dirty="0"/>
              <a:t>(</a:t>
            </a:r>
            <a:r>
              <a:rPr lang="en-US" dirty="0" err="1"/>
              <a:t>Ctiles</a:t>
            </a:r>
            <a:r>
              <a:rPr lang="en-US" dirty="0"/>
              <a:t>’) : </a:t>
            </a:r>
            <a:r>
              <a:rPr lang="en-US" dirty="0" err="1"/>
              <a:t>tSparse</a:t>
            </a:r>
            <a:r>
              <a:rPr lang="en-US" dirty="0"/>
              <a:t> has additional overhead for tiles</a:t>
            </a:r>
          </a:p>
          <a:p>
            <a:r>
              <a:rPr lang="en-US" dirty="0"/>
              <a:t>RMerge2: </a:t>
            </a:r>
            <a:r>
              <a:rPr lang="en-US" dirty="0" err="1"/>
              <a:t>nnz</a:t>
            </a:r>
            <a:r>
              <a:rPr lang="en-US" dirty="0"/>
              <a:t>(A)/Dimension &gt; 42 : </a:t>
            </a:r>
            <a:r>
              <a:rPr lang="en-GB" dirty="0"/>
              <a:t> uses faster kernels when the row size is smaller than the size of a CUDA warp.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Nsparse</a:t>
            </a:r>
            <a:r>
              <a:rPr lang="en-US" dirty="0"/>
              <a:t>: </a:t>
            </a:r>
            <a:r>
              <a:rPr lang="en-US" dirty="0" err="1"/>
              <a:t>nnz</a:t>
            </a:r>
            <a:r>
              <a:rPr lang="en-US" dirty="0"/>
              <a:t>(A)/Dimension &gt; 42 : </a:t>
            </a:r>
            <a:r>
              <a:rPr lang="en-GB" dirty="0"/>
              <a:t> larger rows possibly create more hash conflicts and hash tables are difficult to keep in shared memory (instead of the slower global memory) with large rows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we define two criteria that generally work well: 1) </a:t>
            </a:r>
            <a:r>
              <a:rPr lang="en-GB" dirty="0" err="1"/>
              <a:t>nnz</a:t>
            </a:r>
            <a:r>
              <a:rPr lang="en-GB" dirty="0"/>
              <a:t>(A) &gt; 1000000 AND 2) </a:t>
            </a:r>
            <a:r>
              <a:rPr lang="en-GB" dirty="0" err="1"/>
              <a:t>nnz</a:t>
            </a:r>
            <a:r>
              <a:rPr lang="en-GB" dirty="0"/>
              <a:t>(C’)=</a:t>
            </a:r>
            <a:r>
              <a:rPr lang="en-GB" dirty="0" err="1"/>
              <a:t>nnz</a:t>
            </a:r>
            <a:r>
              <a:rPr lang="en-GB" dirty="0"/>
              <a:t>(</a:t>
            </a:r>
            <a:r>
              <a:rPr lang="en-GB" dirty="0" err="1"/>
              <a:t>Ctiles</a:t>
            </a:r>
            <a:r>
              <a:rPr lang="en-GB" dirty="0"/>
              <a:t>’) &gt; 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/>
              <a:t>tSparse</a:t>
            </a:r>
            <a:r>
              <a:rPr lang="en-GB" dirty="0"/>
              <a:t> scales slightly worse than the other approaches on the higher-end Titan RTX due to the CPU bound tasks (e.g. memory allocations).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F1FC7E-1ABC-4619-B4B8-914F0D0E2683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331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9411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34147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6085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65487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7616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3699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632024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0404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230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5464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53469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4474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0433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7615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96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687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05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625C-04B1-491E-B00F-224B1430617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656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56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9754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sz="1200" dirty="0"/>
              <a:t>Sparse Matrix Operations are widespread today.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They are critical components of  domains like Recommender Systems, Graph Analytics  AS WELL AS  Neural Networks</a:t>
            </a:r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793F4-8E1E-4CDB-AE5F-DC093960CF4B}" type="slidenum">
              <a:rPr lang="en-CH" smtClean="0"/>
              <a:t>18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790891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.emf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2073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7788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60671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60106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4115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6918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130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9251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23636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666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8525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9005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7450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4617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39531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102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1952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5997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8965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43751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839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3758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899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25351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8511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93932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98746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33473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97461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4892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24448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76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9496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91527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097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857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656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2387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2779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0810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25228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135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680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6378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4211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6402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7123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8169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375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6438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020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15773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10429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00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19762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38515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01379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0670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18474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77416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0416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6492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8855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59584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65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1434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08711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22151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21877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31674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38239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51071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73656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5977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461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079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6310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6699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6953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7271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4021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55188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341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2361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07465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708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789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16302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48962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6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5995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2348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06624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88374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2485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4790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9055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7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3785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DD642-5717-9C43-BCF7-E4F88A58C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2259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4AC23-9DE4-C746-BC02-D3085298A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2544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65027-C458-0F45-A175-76C38D629A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6271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F2552-3716-B24B-9F3D-FF7B024E8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3355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230-971F-2E41-8CFA-14A60A5B22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32064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DEAA0-2A78-7C4C-AC1D-0745BDD65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5455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A15DC-7DB6-2E4F-8E40-D436CE9278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0992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972F1-201A-1341-A138-68D5169749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0272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A4686-03CC-5744-B2F1-C7CFBAB9D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54714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60323-C27F-274D-98DD-E8A584096F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246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88956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8D1A2-8B05-D448-BEED-1DCCC5669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045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2FA06-CF86-2545-AF2A-570D639DE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3002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6173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97734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6416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27174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2525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02850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9630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83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85819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70178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84887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93316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9938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6006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23486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2077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24576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774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39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32107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0208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00111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3591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4812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93878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18523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88369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50700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38433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39928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7774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5902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036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5902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83518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6466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1047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459128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7539033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45957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994594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077432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865466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95563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829144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white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86238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2987500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876931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75784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2424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265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93300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575383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1111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6546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52016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85305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2141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3888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1063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 anchor="ctr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656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694508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59205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307237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118285041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290364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857536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87130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560198658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79520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556325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7984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720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80221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566681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79462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6996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015984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5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945983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225097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E240D94-E5C6-2B45-92EB-F7FCCB9B61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926154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7B2952-2F74-D544-92BC-FBFBE9A340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73413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F9F7682-838C-D145-8DB5-B49C18A130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8153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4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332104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E01938C-1825-4C47-ADAA-667501E8BB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725712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2E44CBD-17AA-1C44-8BA0-F0313DF1E0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9638184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14E6E70-902E-8E4C-B56A-EB171DB5C3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595539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920B83-E5C7-4748-945F-F958559473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4433047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84C42A7-D582-E24E-B2AD-3611212565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559466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5B44AF-607F-D14C-BF32-685CA37DFF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880189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DCDFAA6-D8FF-694C-834A-ACCCD8522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3007646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923AAA-1C55-7E45-B953-D9BFED328D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2791579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668BF9C-93BB-B548-912F-BE2A1331A6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929195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60F4C6C-A4AD-634C-B2AA-5823E85646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8790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4" name="Picture 3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2686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E9D27D4-CF21-B743-868C-38D13B2F4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5383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8F35F6C-2FE9-E643-BA9E-744EBFA979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4610873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36820D8-511C-334B-9255-32401B2237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45127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42E3693-D302-D64D-8335-04DBBDCAC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476566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C3B91E-9495-5D4C-A473-89DD744F31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490494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317DB17-6DD3-1D47-9DC7-29C718BD88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046420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8B564A7-2749-BD47-ACBB-5E9A7893C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832840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3FA10DE-9244-444C-BB66-013E28A2D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4697964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E2563C0-B5B3-BE4C-AFD7-D5025596D7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0607558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6147B-D8F4-B34F-ACFC-F4150A9F50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821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71892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B4B655F-9513-DB41-847A-CB5F5ABCD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416239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F70262A-25C7-1D4F-BA49-9AAD51FA1D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4502549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AFF24C-C776-6444-B9B7-94F550F93C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74486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D46D27-56D0-344A-BE31-89C869EBEE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090518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925BFE8-1EE5-7749-87C6-59D7618397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5012137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9151F3C-38B5-C447-BBE5-70E1ABFC6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0859395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07B9740-5855-2A42-B252-D99EB4C57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681698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C5EF0D-3683-CA41-828D-672F2E3955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691591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11A51B-8B96-BD4C-95B5-FCA03A36A3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32537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89F2BAA-D8FE-2C4D-A9A5-9491AFC1AF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99147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55826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6C45-5116-0A45-A791-A6553C6E25ED}" type="datetime1">
              <a:rPr lang="en-US" smtClean="0"/>
              <a:t>12/9/22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148857619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244DF-D368-BA47-B6EB-EDA44C072B34}" type="datetime1">
              <a:rPr lang="en-US" smtClean="0"/>
              <a:t>12/9/22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233985033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7F750-DCED-674B-A358-D6F087F8B78E}" type="datetime1">
              <a:rPr lang="en-US" smtClean="0"/>
              <a:t>12/9/22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171475659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767DF-ADE1-114E-BF5F-472C11C13A7E}" type="datetime1">
              <a:rPr lang="en-US" smtClean="0"/>
              <a:t>12/9/22</a:t>
            </a:fld>
            <a:endParaRPr lang="en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207809938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B6E05-2989-034A-8463-96AC875A570A}" type="datetime1">
              <a:rPr lang="en-US" smtClean="0"/>
              <a:t>12/9/22</a:t>
            </a:fld>
            <a:endParaRPr lang="en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849505762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F26A5-9A1E-164E-A536-C43CF41F2EA7}" type="datetime1">
              <a:rPr lang="en-US" smtClean="0"/>
              <a:t>12/9/22</a:t>
            </a:fld>
            <a:endParaRPr lang="en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208438852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F524B-BC97-0E4A-9813-E00CF4939917}" type="datetime1">
              <a:rPr lang="en-US" smtClean="0"/>
              <a:t>12/9/22</a:t>
            </a:fld>
            <a:endParaRPr lang="en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419724627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95BAC-6D1D-2546-8E5E-F4E62E7F6FDF}" type="datetime1">
              <a:rPr lang="en-US" smtClean="0"/>
              <a:t>12/9/22</a:t>
            </a:fld>
            <a:endParaRPr lang="en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92559976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30CD9-5DB9-4D4C-B9F8-360C7ABF92B4}" type="datetime1">
              <a:rPr lang="en-US" smtClean="0"/>
              <a:t>12/9/22</a:t>
            </a:fld>
            <a:endParaRPr lang="en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661357380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45F38-B3BE-C747-A907-0F5D4C362283}" type="datetime1">
              <a:rPr lang="en-US" smtClean="0"/>
              <a:t>12/9/22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978803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57697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59B5-99C9-3B42-A953-0581646B9FF8}" type="datetime1">
              <a:rPr lang="en-US" smtClean="0"/>
              <a:t>12/9/22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0319883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1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429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61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183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562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346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8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3337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799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703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0985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877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1599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69925" indent="-325438">
              <a:buFont typeface="Wingdings" charset="2"/>
              <a:buChar char="q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8842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2753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9415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69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052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088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753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787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8343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039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ack&amp;w.png"/>
          <p:cNvPicPr>
            <a:picLocks noChangeAspect="1"/>
          </p:cNvPicPr>
          <p:nvPr userDrawn="1"/>
        </p:nvPicPr>
        <p:blipFill>
          <a:blip r:embed="rId2"/>
          <a:srcRect t="-3067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6494" y="469200"/>
            <a:ext cx="7772400" cy="1308232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6494" y="1941516"/>
            <a:ext cx="5009103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>
                <a:solidFill>
                  <a:schemeClr val="accent1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1" y="5967630"/>
            <a:ext cx="9144001" cy="890370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" name="Picture 8" descr="ecelogorb.psd"/>
          <p:cNvPicPr>
            <a:picLocks noChangeAspect="1"/>
          </p:cNvPicPr>
          <p:nvPr userDrawn="1"/>
        </p:nvPicPr>
        <p:blipFill>
          <a:blip r:embed="rId3">
            <a:lum bright="-8000"/>
          </a:blip>
          <a:stretch>
            <a:fillRect/>
          </a:stretch>
        </p:blipFill>
        <p:spPr>
          <a:xfrm>
            <a:off x="252528" y="6080245"/>
            <a:ext cx="3275179" cy="655036"/>
          </a:xfrm>
          <a:prstGeom prst="rect">
            <a:avLst/>
          </a:prstGeom>
          <a:effectLst/>
        </p:spPr>
      </p:pic>
      <p:pic>
        <p:nvPicPr>
          <p:cNvPr id="10" name="Picture 9" descr="CMU_logo_horiz_black.eps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8519" y="6259200"/>
            <a:ext cx="3895838" cy="3544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128590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4327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9500"/>
            <a:ext cx="8229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994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2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74858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648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542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70214"/>
            <a:ext cx="4040188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70214"/>
            <a:ext cx="4041775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0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649788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3829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68135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5879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290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 hasCustomPrompt="1"/>
          </p:nvPr>
        </p:nvSpPr>
        <p:spPr>
          <a:xfrm>
            <a:off x="457200" y="116114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>
                <a:latin typeface="Arial"/>
              </a:defRPr>
            </a:lvl1pPr>
            <a:lvl2pPr>
              <a:defRPr>
                <a:latin typeface="Arial"/>
              </a:defRPr>
            </a:lvl2pPr>
            <a:lvl3pPr>
              <a:defRPr>
                <a:latin typeface="Arial"/>
              </a:defRPr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A1A1A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348755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451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37557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252357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308204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3316288" y="1070426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316288" y="5185226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0"/>
          </p:nvPr>
        </p:nvSpPr>
        <p:spPr>
          <a:xfrm>
            <a:off x="457201" y="1070426"/>
            <a:ext cx="2859088" cy="49196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86408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84071" y="145143"/>
            <a:ext cx="5959929" cy="7710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3542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3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6267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0739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35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6856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27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69054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1131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371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944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1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7006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019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7541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4586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63737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774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2921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8383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25669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30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943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9681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893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8663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15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0490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3421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375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478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98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8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202.xml"/><Relationship Id="rId6" Type="http://schemas.openxmlformats.org/officeDocument/2006/relationships/slideLayout" Target="../slideLayouts/slideLayout207.xml"/><Relationship Id="rId11" Type="http://schemas.openxmlformats.org/officeDocument/2006/relationships/slideLayout" Target="../slideLayouts/slideLayout212.xml"/><Relationship Id="rId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11.xml"/><Relationship Id="rId4" Type="http://schemas.openxmlformats.org/officeDocument/2006/relationships/slideLayout" Target="../slideLayouts/slideLayout205.xml"/><Relationship Id="rId9" Type="http://schemas.openxmlformats.org/officeDocument/2006/relationships/slideLayout" Target="../slideLayouts/slideLayout21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11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217.xml"/><Relationship Id="rId10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216.xml"/><Relationship Id="rId9" Type="http://schemas.openxmlformats.org/officeDocument/2006/relationships/slideLayout" Target="../slideLayouts/slideLayout22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30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2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41.xml"/><Relationship Id="rId12" Type="http://schemas.openxmlformats.org/officeDocument/2006/relationships/slideLayout" Target="../slideLayouts/slideLayout246.xml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4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Relationship Id="rId14" Type="http://schemas.openxmlformats.org/officeDocument/2006/relationships/image" Target="../media/image1.pn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theme" Target="../theme/theme25.xml"/><Relationship Id="rId3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5.xml"/><Relationship Id="rId2" Type="http://schemas.openxmlformats.org/officeDocument/2006/relationships/slideLayout" Target="../slideLayouts/slideLayout260.xml"/><Relationship Id="rId1" Type="http://schemas.openxmlformats.org/officeDocument/2006/relationships/slideLayout" Target="../slideLayouts/slideLayout259.xml"/><Relationship Id="rId6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62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8.xml"/><Relationship Id="rId7" Type="http://schemas.openxmlformats.org/officeDocument/2006/relationships/slideLayout" Target="../slideLayouts/slideLayout27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67.xml"/><Relationship Id="rId1" Type="http://schemas.openxmlformats.org/officeDocument/2006/relationships/slideLayout" Target="../slideLayouts/slideLayout266.xml"/><Relationship Id="rId6" Type="http://schemas.openxmlformats.org/officeDocument/2006/relationships/slideLayout" Target="../slideLayouts/slideLayout271.xml"/><Relationship Id="rId11" Type="http://schemas.openxmlformats.org/officeDocument/2006/relationships/slideLayout" Target="../slideLayouts/slideLayout276.xml"/><Relationship Id="rId5" Type="http://schemas.openxmlformats.org/officeDocument/2006/relationships/slideLayout" Target="../slideLayouts/slideLayout270.xml"/><Relationship Id="rId10" Type="http://schemas.openxmlformats.org/officeDocument/2006/relationships/slideLayout" Target="../slideLayouts/slideLayout275.xml"/><Relationship Id="rId4" Type="http://schemas.openxmlformats.org/officeDocument/2006/relationships/slideLayout" Target="../slideLayouts/slideLayout269.xml"/><Relationship Id="rId9" Type="http://schemas.openxmlformats.org/officeDocument/2006/relationships/slideLayout" Target="../slideLayouts/slideLayout27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9.xml"/><Relationship Id="rId7" Type="http://schemas.openxmlformats.org/officeDocument/2006/relationships/slideLayout" Target="../slideLayouts/slideLayout28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78.xml"/><Relationship Id="rId1" Type="http://schemas.openxmlformats.org/officeDocument/2006/relationships/slideLayout" Target="../slideLayouts/slideLayout277.xml"/><Relationship Id="rId6" Type="http://schemas.openxmlformats.org/officeDocument/2006/relationships/slideLayout" Target="../slideLayouts/slideLayout282.xml"/><Relationship Id="rId11" Type="http://schemas.openxmlformats.org/officeDocument/2006/relationships/slideLayout" Target="../slideLayouts/slideLayout287.xml"/><Relationship Id="rId5" Type="http://schemas.openxmlformats.org/officeDocument/2006/relationships/slideLayout" Target="../slideLayouts/slideLayout281.xml"/><Relationship Id="rId10" Type="http://schemas.openxmlformats.org/officeDocument/2006/relationships/slideLayout" Target="../slideLayouts/slideLayout286.xml"/><Relationship Id="rId4" Type="http://schemas.openxmlformats.org/officeDocument/2006/relationships/slideLayout" Target="../slideLayouts/slideLayout280.xml"/><Relationship Id="rId9" Type="http://schemas.openxmlformats.org/officeDocument/2006/relationships/slideLayout" Target="../slideLayouts/slideLayout28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90.xml"/><Relationship Id="rId7" Type="http://schemas.openxmlformats.org/officeDocument/2006/relationships/slideLayout" Target="../slideLayouts/slideLayout29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89.xml"/><Relationship Id="rId1" Type="http://schemas.openxmlformats.org/officeDocument/2006/relationships/slideLayout" Target="../slideLayouts/slideLayout288.xml"/><Relationship Id="rId6" Type="http://schemas.openxmlformats.org/officeDocument/2006/relationships/slideLayout" Target="../slideLayouts/slideLayout293.xml"/><Relationship Id="rId11" Type="http://schemas.openxmlformats.org/officeDocument/2006/relationships/slideLayout" Target="../slideLayouts/slideLayout298.xml"/><Relationship Id="rId5" Type="http://schemas.openxmlformats.org/officeDocument/2006/relationships/slideLayout" Target="../slideLayouts/slideLayout292.xml"/><Relationship Id="rId10" Type="http://schemas.openxmlformats.org/officeDocument/2006/relationships/slideLayout" Target="../slideLayouts/slideLayout297.xml"/><Relationship Id="rId4" Type="http://schemas.openxmlformats.org/officeDocument/2006/relationships/slideLayout" Target="../slideLayouts/slideLayout291.xml"/><Relationship Id="rId9" Type="http://schemas.openxmlformats.org/officeDocument/2006/relationships/slideLayout" Target="../slideLayouts/slideLayout29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6.xml"/><Relationship Id="rId3" Type="http://schemas.openxmlformats.org/officeDocument/2006/relationships/slideLayout" Target="../slideLayouts/slideLayout301.xml"/><Relationship Id="rId7" Type="http://schemas.openxmlformats.org/officeDocument/2006/relationships/slideLayout" Target="../slideLayouts/slideLayout30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00.xml"/><Relationship Id="rId1" Type="http://schemas.openxmlformats.org/officeDocument/2006/relationships/slideLayout" Target="../slideLayouts/slideLayout299.xml"/><Relationship Id="rId6" Type="http://schemas.openxmlformats.org/officeDocument/2006/relationships/slideLayout" Target="../slideLayouts/slideLayout304.xml"/><Relationship Id="rId11" Type="http://schemas.openxmlformats.org/officeDocument/2006/relationships/slideLayout" Target="../slideLayouts/slideLayout309.xml"/><Relationship Id="rId5" Type="http://schemas.openxmlformats.org/officeDocument/2006/relationships/slideLayout" Target="../slideLayouts/slideLayout303.xml"/><Relationship Id="rId10" Type="http://schemas.openxmlformats.org/officeDocument/2006/relationships/slideLayout" Target="../slideLayouts/slideLayout308.xml"/><Relationship Id="rId4" Type="http://schemas.openxmlformats.org/officeDocument/2006/relationships/slideLayout" Target="../slideLayouts/slideLayout302.xml"/><Relationship Id="rId9" Type="http://schemas.openxmlformats.org/officeDocument/2006/relationships/slideLayout" Target="../slideLayouts/slideLayout30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7.xml"/><Relationship Id="rId3" Type="http://schemas.openxmlformats.org/officeDocument/2006/relationships/slideLayout" Target="../slideLayouts/slideLayout312.xml"/><Relationship Id="rId7" Type="http://schemas.openxmlformats.org/officeDocument/2006/relationships/slideLayout" Target="../slideLayouts/slideLayout31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11.xml"/><Relationship Id="rId1" Type="http://schemas.openxmlformats.org/officeDocument/2006/relationships/slideLayout" Target="../slideLayouts/slideLayout310.xml"/><Relationship Id="rId6" Type="http://schemas.openxmlformats.org/officeDocument/2006/relationships/slideLayout" Target="../slideLayouts/slideLayout315.xml"/><Relationship Id="rId11" Type="http://schemas.openxmlformats.org/officeDocument/2006/relationships/slideLayout" Target="../slideLayouts/slideLayout320.xml"/><Relationship Id="rId5" Type="http://schemas.openxmlformats.org/officeDocument/2006/relationships/slideLayout" Target="../slideLayouts/slideLayout314.xml"/><Relationship Id="rId10" Type="http://schemas.openxmlformats.org/officeDocument/2006/relationships/slideLayout" Target="../slideLayouts/slideLayout319.xml"/><Relationship Id="rId4" Type="http://schemas.openxmlformats.org/officeDocument/2006/relationships/slideLayout" Target="../slideLayouts/slideLayout313.xml"/><Relationship Id="rId9" Type="http://schemas.openxmlformats.org/officeDocument/2006/relationships/slideLayout" Target="../slideLayouts/slideLayout3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76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1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2" r:id="rId1"/>
    <p:sldLayoutId id="2147484283" r:id="rId2"/>
    <p:sldLayoutId id="2147484284" r:id="rId3"/>
    <p:sldLayoutId id="2147484285" r:id="rId4"/>
    <p:sldLayoutId id="2147484286" r:id="rId5"/>
    <p:sldLayoutId id="2147484287" r:id="rId6"/>
    <p:sldLayoutId id="2147484288" r:id="rId7"/>
    <p:sldLayoutId id="2147484289" r:id="rId8"/>
    <p:sldLayoutId id="2147484290" r:id="rId9"/>
    <p:sldLayoutId id="2147484291" r:id="rId10"/>
    <p:sldLayoutId id="214748429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85720" y="6357958"/>
            <a:ext cx="1347679" cy="38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7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792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3164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500854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572862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20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2" r:id="rId1"/>
    <p:sldLayoutId id="2147484573" r:id="rId2"/>
    <p:sldLayoutId id="2147484574" r:id="rId3"/>
    <p:sldLayoutId id="2147484575" r:id="rId4"/>
    <p:sldLayoutId id="2147484576" r:id="rId5"/>
    <p:sldLayoutId id="2147484577" r:id="rId6"/>
    <p:sldLayoutId id="2147484578" r:id="rId7"/>
    <p:sldLayoutId id="2147484579" r:id="rId8"/>
    <p:sldLayoutId id="2147484580" r:id="rId9"/>
    <p:sldLayoutId id="2147484581" r:id="rId10"/>
    <p:sldLayoutId id="214748458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14864" y="6356176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453336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275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8" r:id="rId1"/>
    <p:sldLayoutId id="2147484779" r:id="rId2"/>
    <p:sldLayoutId id="2147484780" r:id="rId3"/>
    <p:sldLayoutId id="2147484781" r:id="rId4"/>
    <p:sldLayoutId id="2147484782" r:id="rId5"/>
    <p:sldLayoutId id="2147484783" r:id="rId6"/>
    <p:sldLayoutId id="2147484784" r:id="rId7"/>
    <p:sldLayoutId id="2147484785" r:id="rId8"/>
    <p:sldLayoutId id="2147484786" r:id="rId9"/>
    <p:sldLayoutId id="2147484787" r:id="rId10"/>
    <p:sldLayoutId id="214748478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8" r:id="rId1"/>
    <p:sldLayoutId id="2147484839" r:id="rId2"/>
    <p:sldLayoutId id="2147484840" r:id="rId3"/>
    <p:sldLayoutId id="2147484841" r:id="rId4"/>
    <p:sldLayoutId id="2147484842" r:id="rId5"/>
    <p:sldLayoutId id="2147484843" r:id="rId6"/>
    <p:sldLayoutId id="2147484844" r:id="rId7"/>
    <p:sldLayoutId id="2147484845" r:id="rId8"/>
    <p:sldLayoutId id="2147484846" r:id="rId9"/>
    <p:sldLayoutId id="2147484847" r:id="rId10"/>
    <p:sldLayoutId id="214748484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1517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50" r:id="rId1"/>
    <p:sldLayoutId id="2147484851" r:id="rId2"/>
    <p:sldLayoutId id="2147484852" r:id="rId3"/>
    <p:sldLayoutId id="2147484853" r:id="rId4"/>
    <p:sldLayoutId id="2147484854" r:id="rId5"/>
    <p:sldLayoutId id="2147484855" r:id="rId6"/>
    <p:sldLayoutId id="2147484856" r:id="rId7"/>
    <p:sldLayoutId id="2147484857" r:id="rId8"/>
    <p:sldLayoutId id="2147484858" r:id="rId9"/>
    <p:sldLayoutId id="2147484859" r:id="rId10"/>
    <p:sldLayoutId id="21474848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7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2" r:id="rId1"/>
    <p:sldLayoutId id="2147484863" r:id="rId2"/>
    <p:sldLayoutId id="2147484864" r:id="rId3"/>
    <p:sldLayoutId id="2147484865" r:id="rId4"/>
    <p:sldLayoutId id="2147484866" r:id="rId5"/>
    <p:sldLayoutId id="2147484867" r:id="rId6"/>
    <p:sldLayoutId id="2147484868" r:id="rId7"/>
    <p:sldLayoutId id="2147484869" r:id="rId8"/>
    <p:sldLayoutId id="2147484870" r:id="rId9"/>
    <p:sldLayoutId id="2147484871" r:id="rId10"/>
    <p:sldLayoutId id="214748487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079760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4" r:id="rId1"/>
    <p:sldLayoutId id="2147484875" r:id="rId2"/>
    <p:sldLayoutId id="2147484876" r:id="rId3"/>
    <p:sldLayoutId id="2147484877" r:id="rId4"/>
    <p:sldLayoutId id="2147484878" r:id="rId5"/>
    <p:sldLayoutId id="2147484879" r:id="rId6"/>
    <p:sldLayoutId id="2147484880" r:id="rId7"/>
    <p:sldLayoutId id="2147484881" r:id="rId8"/>
    <p:sldLayoutId id="2147484882" r:id="rId9"/>
    <p:sldLayoutId id="2147484883" r:id="rId10"/>
    <p:sldLayoutId id="214748488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6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B59C95-9F24-CC4B-832C-1D8C21792A43}" type="slidenum">
              <a:rPr lang="en-US"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143366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67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43368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15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0" r:id="rId1"/>
    <p:sldLayoutId id="2147484971" r:id="rId2"/>
    <p:sldLayoutId id="2147484972" r:id="rId3"/>
    <p:sldLayoutId id="2147484973" r:id="rId4"/>
    <p:sldLayoutId id="2147484974" r:id="rId5"/>
    <p:sldLayoutId id="2147484975" r:id="rId6"/>
    <p:sldLayoutId id="2147484976" r:id="rId7"/>
    <p:sldLayoutId id="2147484977" r:id="rId8"/>
    <p:sldLayoutId id="2147484978" r:id="rId9"/>
    <p:sldLayoutId id="2147484979" r:id="rId10"/>
    <p:sldLayoutId id="2147484980" r:id="rId11"/>
    <p:sldLayoutId id="21474849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85800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1" r:id="rId1"/>
    <p:sldLayoutId id="2147485412" r:id="rId2"/>
    <p:sldLayoutId id="2147485413" r:id="rId3"/>
    <p:sldLayoutId id="2147485414" r:id="rId4"/>
    <p:sldLayoutId id="2147485415" r:id="rId5"/>
    <p:sldLayoutId id="2147485416" r:id="rId6"/>
    <p:sldLayoutId id="2147485417" r:id="rId7"/>
    <p:sldLayoutId id="2147485418" r:id="rId8"/>
    <p:sldLayoutId id="2147485419" r:id="rId9"/>
    <p:sldLayoutId id="2147485420" r:id="rId10"/>
    <p:sldLayoutId id="214748542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1" r:id="rId1"/>
    <p:sldLayoutId id="2147485522" r:id="rId2"/>
    <p:sldLayoutId id="2147485523" r:id="rId3"/>
    <p:sldLayoutId id="2147485524" r:id="rId4"/>
    <p:sldLayoutId id="2147485525" r:id="rId5"/>
    <p:sldLayoutId id="2147485526" r:id="rId6"/>
    <p:sldLayoutId id="2147485527" r:id="rId7"/>
    <p:sldLayoutId id="2147485528" r:id="rId8"/>
    <p:sldLayoutId id="2147485529" r:id="rId9"/>
    <p:sldLayoutId id="2147485530" r:id="rId10"/>
    <p:sldLayoutId id="21474855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92163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3" r:id="rId1"/>
    <p:sldLayoutId id="2147485534" r:id="rId2"/>
    <p:sldLayoutId id="2147485535" r:id="rId3"/>
    <p:sldLayoutId id="2147485536" r:id="rId4"/>
    <p:sldLayoutId id="2147485537" r:id="rId5"/>
    <p:sldLayoutId id="2147485538" r:id="rId6"/>
    <p:sldLayoutId id="2147485539" r:id="rId7"/>
    <p:sldLayoutId id="2147485540" r:id="rId8"/>
    <p:sldLayoutId id="2147485541" r:id="rId9"/>
    <p:sldLayoutId id="2147485542" r:id="rId10"/>
    <p:sldLayoutId id="21474855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33" y="1250443"/>
            <a:ext cx="8897503" cy="5223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4033" y="6544372"/>
            <a:ext cx="18206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8826" y="6544372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924883" y="645630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282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6" r:id="rId1"/>
    <p:sldLayoutId id="2147485667" r:id="rId2"/>
    <p:sldLayoutId id="2147485668" r:id="rId3"/>
    <p:sldLayoutId id="2147485669" r:id="rId4"/>
    <p:sldLayoutId id="2147485670" r:id="rId5"/>
    <p:sldLayoutId id="2147485671" r:id="rId6"/>
    <p:sldLayoutId id="2147485672" r:id="rId7"/>
    <p:sldLayoutId id="2147485673" r:id="rId8"/>
    <p:sldLayoutId id="2147485674" r:id="rId9"/>
    <p:sldLayoutId id="2147485675" r:id="rId10"/>
    <p:sldLayoutId id="2147485676" r:id="rId11"/>
    <p:sldLayoutId id="2147485677" r:id="rId12"/>
  </p:sldLayoutIdLst>
  <p:hf hdr="0" ftr="0" dt="0"/>
  <p:txStyles>
    <p:titleStyle>
      <a:lvl1pPr marL="0" algn="ctr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85000"/>
        </a:lnSpc>
        <a:spcBef>
          <a:spcPts val="1300"/>
        </a:spcBef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85000"/>
        </a:lnSpc>
        <a:spcBef>
          <a:spcPts val="600"/>
        </a:spcBef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873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15" r:id="rId1"/>
    <p:sldLayoutId id="2147485716" r:id="rId2"/>
    <p:sldLayoutId id="2147485717" r:id="rId3"/>
    <p:sldLayoutId id="2147485718" r:id="rId4"/>
    <p:sldLayoutId id="2147485719" r:id="rId5"/>
    <p:sldLayoutId id="2147485720" r:id="rId6"/>
    <p:sldLayoutId id="2147485721" r:id="rId7"/>
    <p:sldLayoutId id="2147485722" r:id="rId8"/>
    <p:sldLayoutId id="2147485723" r:id="rId9"/>
    <p:sldLayoutId id="2147485724" r:id="rId10"/>
    <p:sldLayoutId id="2147485725" r:id="rId11"/>
    <p:sldLayoutId id="2147485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 latinLnBrk="1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377926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473" r:id="rId1"/>
    <p:sldLayoutId id="2147486474" r:id="rId2"/>
    <p:sldLayoutId id="2147486475" r:id="rId3"/>
    <p:sldLayoutId id="2147486476" r:id="rId4"/>
    <p:sldLayoutId id="2147486477" r:id="rId5"/>
    <p:sldLayoutId id="2147486478" r:id="rId6"/>
    <p:sldLayoutId id="2147486479" r:id="rId7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ts val="5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ts val="5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ts val="5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ts val="5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5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95" r:id="rId1"/>
    <p:sldLayoutId id="2147486596" r:id="rId2"/>
    <p:sldLayoutId id="2147486597" r:id="rId3"/>
    <p:sldLayoutId id="2147486598" r:id="rId4"/>
    <p:sldLayoutId id="2147486599" r:id="rId5"/>
    <p:sldLayoutId id="2147486600" r:id="rId6"/>
    <p:sldLayoutId id="2147486601" r:id="rId7"/>
    <p:sldLayoutId id="2147486602" r:id="rId8"/>
    <p:sldLayoutId id="2147486603" r:id="rId9"/>
    <p:sldLayoutId id="2147486604" r:id="rId10"/>
    <p:sldLayoutId id="21474866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107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223C560-0E5F-EA4E-BC8F-576A579681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3107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107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31080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47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21" r:id="rId1"/>
    <p:sldLayoutId id="2147487122" r:id="rId2"/>
    <p:sldLayoutId id="2147487123" r:id="rId3"/>
    <p:sldLayoutId id="2147487124" r:id="rId4"/>
    <p:sldLayoutId id="2147487125" r:id="rId5"/>
    <p:sldLayoutId id="2147487126" r:id="rId6"/>
    <p:sldLayoutId id="2147487127" r:id="rId7"/>
    <p:sldLayoutId id="2147487128" r:id="rId8"/>
    <p:sldLayoutId id="2147487129" r:id="rId9"/>
    <p:sldLayoutId id="2147487130" r:id="rId10"/>
    <p:sldLayoutId id="21474871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99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EFC36330-171D-874A-B302-CA3D704439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69990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999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69992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60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95" r:id="rId1"/>
    <p:sldLayoutId id="2147487196" r:id="rId2"/>
    <p:sldLayoutId id="2147487197" r:id="rId3"/>
    <p:sldLayoutId id="2147487198" r:id="rId4"/>
    <p:sldLayoutId id="2147487199" r:id="rId5"/>
    <p:sldLayoutId id="2147487200" r:id="rId6"/>
    <p:sldLayoutId id="2147487201" r:id="rId7"/>
    <p:sldLayoutId id="2147487202" r:id="rId8"/>
    <p:sldLayoutId id="2147487203" r:id="rId9"/>
    <p:sldLayoutId id="2147487204" r:id="rId10"/>
    <p:sldLayoutId id="21474872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891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2694B9D-8BFE-654E-8D86-2D1B27ECA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891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891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55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207" r:id="rId1"/>
    <p:sldLayoutId id="2147487208" r:id="rId2"/>
    <p:sldLayoutId id="2147487209" r:id="rId3"/>
    <p:sldLayoutId id="2147487210" r:id="rId4"/>
    <p:sldLayoutId id="2147487211" r:id="rId5"/>
    <p:sldLayoutId id="2147487212" r:id="rId6"/>
    <p:sldLayoutId id="2147487213" r:id="rId7"/>
    <p:sldLayoutId id="2147487214" r:id="rId8"/>
    <p:sldLayoutId id="2147487215" r:id="rId9"/>
    <p:sldLayoutId id="2147487216" r:id="rId10"/>
    <p:sldLayoutId id="21474872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1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D86F2-4F57-314E-9C03-9014849FF2B9}" type="datetime1">
              <a:rPr lang="en-US" smtClean="0"/>
              <a:t>12/9/22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11762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219" r:id="rId1"/>
    <p:sldLayoutId id="2147487220" r:id="rId2"/>
    <p:sldLayoutId id="2147487221" r:id="rId3"/>
    <p:sldLayoutId id="2147487222" r:id="rId4"/>
    <p:sldLayoutId id="2147487223" r:id="rId5"/>
    <p:sldLayoutId id="2147487224" r:id="rId6"/>
    <p:sldLayoutId id="2147487225" r:id="rId7"/>
    <p:sldLayoutId id="2147487226" r:id="rId8"/>
    <p:sldLayoutId id="2147487227" r:id="rId9"/>
    <p:sldLayoutId id="2147487228" r:id="rId10"/>
    <p:sldLayoutId id="214748722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951778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8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imes New Roman"/>
          <a:ea typeface="+mj-ea"/>
          <a:cs typeface="Times New Roman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4053359" y="264849"/>
            <a:ext cx="5102012" cy="54250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99306" y="274638"/>
            <a:ext cx="8387494" cy="5327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edit Master title style</a:t>
            </a:r>
          </a:p>
        </p:txBody>
      </p:sp>
      <p:pic>
        <p:nvPicPr>
          <p:cNvPr id="9" name="Picture 8" descr="footer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-27215" y="6267135"/>
            <a:ext cx="9189720" cy="611833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ecelogorb.psd"/>
          <p:cNvPicPr>
            <a:picLocks noChangeAspect="1"/>
          </p:cNvPicPr>
          <p:nvPr userDrawn="1"/>
        </p:nvPicPr>
        <p:blipFill>
          <a:blip r:embed="rId17">
            <a:lum bright="-8000"/>
          </a:blip>
          <a:stretch>
            <a:fillRect/>
          </a:stretch>
        </p:blipFill>
        <p:spPr>
          <a:xfrm>
            <a:off x="193350" y="6294367"/>
            <a:ext cx="2563296" cy="512659"/>
          </a:xfrm>
          <a:prstGeom prst="rect">
            <a:avLst/>
          </a:prstGeom>
          <a:effectLst/>
        </p:spPr>
      </p:pic>
      <p:pic>
        <p:nvPicPr>
          <p:cNvPr id="11" name="Picture 10" descr="CMU_logo_horiz_black.eps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263668" y="6393688"/>
            <a:ext cx="3714414" cy="33790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9218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20" r:id="rId10"/>
    <p:sldLayoutId id="2147483921" r:id="rId11"/>
    <p:sldLayoutId id="2147483922" r:id="rId12"/>
    <p:sldLayoutId id="2147483923" r:id="rId1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84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872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software.intel.com/en-us/articles/intel-mkl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SMASH-sparse-matrix-software-hardware-acceleration_micro19-lightning-talk.pdf" TargetMode="External"/><Relationship Id="rId13" Type="http://schemas.openxmlformats.org/officeDocument/2006/relationships/image" Target="../media/image19.png"/><Relationship Id="rId3" Type="http://schemas.openxmlformats.org/officeDocument/2006/relationships/hyperlink" Target="https://people.inf.ethz.ch/omutlu/pub/SMASH-sparse-matrix-software-hardware-acceleration_micro19.pdf" TargetMode="External"/><Relationship Id="rId7" Type="http://schemas.openxmlformats.org/officeDocument/2006/relationships/hyperlink" Target="https://people.inf.ethz.ch/omutlu/pub/SMASH-sparse-matrix-software-hardware-acceleration_micro19-lightning-talk.pptx" TargetMode="External"/><Relationship Id="rId12" Type="http://schemas.openxmlformats.org/officeDocument/2006/relationships/hyperlink" Target="https://www.youtube.com/watch?v=LWYVQ3o_SdU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eople.inf.ethz.ch/omutlu/pub/SMASH-sparse-matrix-software-hardware-acceleration_micro19-talk.pdf" TargetMode="External"/><Relationship Id="rId11" Type="http://schemas.openxmlformats.org/officeDocument/2006/relationships/hyperlink" Target="https://www.youtube.com/watch?v=VN0PQ5zgLGg" TargetMode="External"/><Relationship Id="rId5" Type="http://schemas.openxmlformats.org/officeDocument/2006/relationships/hyperlink" Target="https://people.inf.ethz.ch/omutlu/pub/SMASH-sparse-matrix-software-hardware-acceleration_micro19-talk.pptx" TargetMode="External"/><Relationship Id="rId10" Type="http://schemas.openxmlformats.org/officeDocument/2006/relationships/hyperlink" Target="https://people.inf.ethz.ch/omutlu/pub/SMASH-sparse-matrix-software-hardware-acceleration_micro19-poster.pdf" TargetMode="External"/><Relationship Id="rId4" Type="http://schemas.openxmlformats.org/officeDocument/2006/relationships/hyperlink" Target="http://www.microarch.org/micro52/" TargetMode="External"/><Relationship Id="rId9" Type="http://schemas.openxmlformats.org/officeDocument/2006/relationships/hyperlink" Target="https://people.inf.ethz.ch/omutlu/pub/SMASH-sparse-matrix-software-hardware-acceleration_micro19-poster.pptx" TargetMode="Externa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hopper-architecture-in-depth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-Tt9OFAXG78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microsoft.com/office/2007/relationships/diagramDrawing" Target="../diagrams/drawing5.xml"/><Relationship Id="rId3" Type="http://schemas.openxmlformats.org/officeDocument/2006/relationships/image" Target="../media/image28.png"/><Relationship Id="rId7" Type="http://schemas.openxmlformats.org/officeDocument/2006/relationships/diagramColors" Target="../diagrams/colors4.xml"/><Relationship Id="rId12" Type="http://schemas.openxmlformats.org/officeDocument/2006/relationships/diagramColors" Target="../diagrams/colors5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diagramQuickStyle" Target="../diagrams/quickStyle5.xml"/><Relationship Id="rId5" Type="http://schemas.openxmlformats.org/officeDocument/2006/relationships/diagramLayout" Target="../diagrams/layout4.xml"/><Relationship Id="rId10" Type="http://schemas.openxmlformats.org/officeDocument/2006/relationships/diagramLayout" Target="../diagrams/layout5.xml"/><Relationship Id="rId4" Type="http://schemas.openxmlformats.org/officeDocument/2006/relationships/diagramData" Target="../diagrams/data4.xml"/><Relationship Id="rId9" Type="http://schemas.openxmlformats.org/officeDocument/2006/relationships/diagramData" Target="../diagrams/data5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29.pn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30.png"/><Relationship Id="rId9" Type="http://schemas.microsoft.com/office/2007/relationships/diagramDrawing" Target="../diagrams/drawin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diagramLayout" Target="../diagrams/layout7.xml"/><Relationship Id="rId7" Type="http://schemas.openxmlformats.org/officeDocument/2006/relationships/image" Target="../media/image31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8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chart" Target="../charts/chart3.xml"/><Relationship Id="rId7" Type="http://schemas.openxmlformats.org/officeDocument/2006/relationships/diagramColors" Target="../diagrams/colors8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oresths/tSparse" TargetMode="External"/><Relationship Id="rId5" Type="http://schemas.openxmlformats.org/officeDocument/2006/relationships/image" Target="../media/image35.png"/><Relationship Id="rId4" Type="http://schemas.openxmlformats.org/officeDocument/2006/relationships/hyperlink" Target="http://arxiv.org/abs/2009.14600" TargetMode="Externa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1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1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1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1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MU-SAFARI/SparseP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1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5kaOsJKlGrE" TargetMode="Externa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arxiv.org/pdf/2201.05072.pdf" TargetMode="Externa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MU-SAFARI/SparseP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12 December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600" dirty="0"/>
              <a:t>Parallel Patterns: Sparse Matrices</a:t>
            </a:r>
            <a:endParaRPr lang="en-US" sz="4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776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1D Convolution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Commonly used for audio processing</a:t>
            </a:r>
          </a:p>
          <a:p>
            <a:r>
              <a:rPr lang="en-US" dirty="0"/>
              <a:t>Mask size is usually </a:t>
            </a:r>
            <a:r>
              <a:rPr lang="en-US" dirty="0">
                <a:solidFill>
                  <a:srgbClr val="0070C0"/>
                </a:solidFill>
              </a:rPr>
              <a:t>an odd number of elements </a:t>
            </a:r>
            <a:r>
              <a:rPr lang="en-US" dirty="0"/>
              <a:t>for symmetry (5 in this example)</a:t>
            </a:r>
          </a:p>
          <a:p>
            <a:r>
              <a:rPr lang="en-US" dirty="0"/>
              <a:t>Calculation of P[2]: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2466B84C-C0B6-5849-B5BA-A41513E4F591}"/>
              </a:ext>
            </a:extLst>
          </p:cNvPr>
          <p:cNvGrpSpPr/>
          <p:nvPr/>
        </p:nvGrpSpPr>
        <p:grpSpPr>
          <a:xfrm>
            <a:off x="3391597" y="5492080"/>
            <a:ext cx="2286000" cy="457200"/>
            <a:chOff x="3391597" y="5492080"/>
            <a:chExt cx="2286000" cy="4572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9125DFC-D87B-F449-B6A4-C1CFD1CCF233}"/>
                </a:ext>
              </a:extLst>
            </p:cNvPr>
            <p:cNvSpPr/>
            <p:nvPr/>
          </p:nvSpPr>
          <p:spPr bwMode="auto">
            <a:xfrm>
              <a:off x="33915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47A75C7-98C6-6F43-A91C-3E187D285F78}"/>
                </a:ext>
              </a:extLst>
            </p:cNvPr>
            <p:cNvSpPr/>
            <p:nvPr/>
          </p:nvSpPr>
          <p:spPr bwMode="auto">
            <a:xfrm>
              <a:off x="38487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F3B3B81-5D5B-0B45-833E-3CDA1BF5CC2A}"/>
                </a:ext>
              </a:extLst>
            </p:cNvPr>
            <p:cNvSpPr/>
            <p:nvPr/>
          </p:nvSpPr>
          <p:spPr bwMode="auto">
            <a:xfrm>
              <a:off x="4305997" y="549208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8955B58-D621-3046-9CD5-ACB86651801A}"/>
                </a:ext>
              </a:extLst>
            </p:cNvPr>
            <p:cNvSpPr/>
            <p:nvPr/>
          </p:nvSpPr>
          <p:spPr bwMode="auto">
            <a:xfrm>
              <a:off x="47631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260E6F-63BB-B24C-9492-5BF807E65055}"/>
                </a:ext>
              </a:extLst>
            </p:cNvPr>
            <p:cNvSpPr/>
            <p:nvPr/>
          </p:nvSpPr>
          <p:spPr bwMode="auto">
            <a:xfrm>
              <a:off x="52203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F37141-09E8-DD44-B5AA-E181B7515024}"/>
              </a:ext>
            </a:extLst>
          </p:cNvPr>
          <p:cNvCxnSpPr/>
          <p:nvPr/>
        </p:nvCxnSpPr>
        <p:spPr bwMode="auto">
          <a:xfrm>
            <a:off x="2261297" y="5785767"/>
            <a:ext cx="838200" cy="12700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622E455-FCF4-9249-B910-8AE61696671E}"/>
              </a:ext>
            </a:extLst>
          </p:cNvPr>
          <p:cNvCxnSpPr/>
          <p:nvPr/>
        </p:nvCxnSpPr>
        <p:spPr bwMode="auto">
          <a:xfrm flipV="1">
            <a:off x="5905622" y="3992786"/>
            <a:ext cx="874713" cy="1668462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5A9CD1E-D863-7E41-B74C-6F31E5B2D906}"/>
              </a:ext>
            </a:extLst>
          </p:cNvPr>
          <p:cNvCxnSpPr/>
          <p:nvPr/>
        </p:nvCxnSpPr>
        <p:spPr bwMode="auto">
          <a:xfrm>
            <a:off x="1907285" y="3998242"/>
            <a:ext cx="1268412" cy="1493838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F3550D24-2F40-9641-A2D0-40A1B6D0FA39}"/>
              </a:ext>
            </a:extLst>
          </p:cNvPr>
          <p:cNvGrpSpPr/>
          <p:nvPr/>
        </p:nvGrpSpPr>
        <p:grpSpPr>
          <a:xfrm>
            <a:off x="709867" y="2996952"/>
            <a:ext cx="3678012" cy="828253"/>
            <a:chOff x="709867" y="2996952"/>
            <a:chExt cx="3678012" cy="828253"/>
          </a:xfrm>
        </p:grpSpPr>
        <p:sp>
          <p:nvSpPr>
            <p:cNvPr id="20" name="TextBox 136">
              <a:extLst>
                <a:ext uri="{FF2B5EF4-FFF2-40B4-BE49-F238E27FC236}">
                  <a16:creationId xmlns:a16="http://schemas.microsoft.com/office/drawing/2014/main" id="{EFED48BA-DE27-2D4A-B6AC-93427BA42B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4880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N[0]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6BA930-8922-6341-92EC-61E42DB42DE4}"/>
                </a:ext>
              </a:extLst>
            </p:cNvPr>
            <p:cNvSpPr/>
            <p:nvPr/>
          </p:nvSpPr>
          <p:spPr bwMode="auto">
            <a:xfrm>
              <a:off x="1118297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FD73F50-FB98-C742-BFE1-FC729C959DFE}"/>
                </a:ext>
              </a:extLst>
            </p:cNvPr>
            <p:cNvSpPr/>
            <p:nvPr/>
          </p:nvSpPr>
          <p:spPr bwMode="auto">
            <a:xfrm>
              <a:off x="1580789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0A8E206-C721-A246-A9A7-696ED281CD0F}"/>
                </a:ext>
              </a:extLst>
            </p:cNvPr>
            <p:cNvSpPr/>
            <p:nvPr/>
          </p:nvSpPr>
          <p:spPr bwMode="auto">
            <a:xfrm>
              <a:off x="2043281" y="3368005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EFAA7FF-2322-8E42-8430-96087CD1FCF8}"/>
                </a:ext>
              </a:extLst>
            </p:cNvPr>
            <p:cNvSpPr/>
            <p:nvPr/>
          </p:nvSpPr>
          <p:spPr bwMode="auto">
            <a:xfrm>
              <a:off x="2505773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A4071DA-A9EE-9446-8795-8D9933A6DC86}"/>
                </a:ext>
              </a:extLst>
            </p:cNvPr>
            <p:cNvSpPr/>
            <p:nvPr/>
          </p:nvSpPr>
          <p:spPr bwMode="auto">
            <a:xfrm>
              <a:off x="2968265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2D46F8D-F985-8844-BECD-75C8FD54AE91}"/>
                </a:ext>
              </a:extLst>
            </p:cNvPr>
            <p:cNvSpPr/>
            <p:nvPr/>
          </p:nvSpPr>
          <p:spPr bwMode="auto">
            <a:xfrm>
              <a:off x="3430757" y="3368005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1E72763-7CF5-0E40-AD66-0ED059F269C3}"/>
                </a:ext>
              </a:extLst>
            </p:cNvPr>
            <p:cNvSpPr/>
            <p:nvPr/>
          </p:nvSpPr>
          <p:spPr bwMode="auto">
            <a:xfrm>
              <a:off x="3893247" y="3368005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37" name="TextBox 136">
              <a:extLst>
                <a:ext uri="{FF2B5EF4-FFF2-40B4-BE49-F238E27FC236}">
                  <a16:creationId xmlns:a16="http://schemas.microsoft.com/office/drawing/2014/main" id="{A59C0125-B84C-D34A-9461-12EE1D1775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9737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N[3]</a:t>
              </a:r>
            </a:p>
          </p:txBody>
        </p:sp>
        <p:sp>
          <p:nvSpPr>
            <p:cNvPr id="38" name="TextBox 136">
              <a:extLst>
                <a:ext uri="{FF2B5EF4-FFF2-40B4-BE49-F238E27FC236}">
                  <a16:creationId xmlns:a16="http://schemas.microsoft.com/office/drawing/2014/main" id="{62E301CB-08AE-A243-873E-993A0878D9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9303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N[1]</a:t>
              </a:r>
            </a:p>
          </p:txBody>
        </p:sp>
        <p:sp>
          <p:nvSpPr>
            <p:cNvPr id="39" name="TextBox 136">
              <a:extLst>
                <a:ext uri="{FF2B5EF4-FFF2-40B4-BE49-F238E27FC236}">
                  <a16:creationId xmlns:a16="http://schemas.microsoft.com/office/drawing/2014/main" id="{D92CA51E-4172-C24A-AD9C-2EC56E90AA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3726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N[2]</a:t>
              </a:r>
            </a:p>
          </p:txBody>
        </p:sp>
        <p:sp>
          <p:nvSpPr>
            <p:cNvPr id="40" name="TextBox 136">
              <a:extLst>
                <a:ext uri="{FF2B5EF4-FFF2-40B4-BE49-F238E27FC236}">
                  <a16:creationId xmlns:a16="http://schemas.microsoft.com/office/drawing/2014/main" id="{3F4FD03D-F696-9C42-9749-474473300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0173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N[5]</a:t>
              </a:r>
            </a:p>
          </p:txBody>
        </p:sp>
        <p:sp>
          <p:nvSpPr>
            <p:cNvPr id="41" name="TextBox 136">
              <a:extLst>
                <a:ext uri="{FF2B5EF4-FFF2-40B4-BE49-F238E27FC236}">
                  <a16:creationId xmlns:a16="http://schemas.microsoft.com/office/drawing/2014/main" id="{56F3D2B0-C01D-9C42-B5AF-5A5958031D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4161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N[4]</a:t>
              </a:r>
            </a:p>
          </p:txBody>
        </p:sp>
        <p:sp>
          <p:nvSpPr>
            <p:cNvPr id="42" name="TextBox 136">
              <a:extLst>
                <a:ext uri="{FF2B5EF4-FFF2-40B4-BE49-F238E27FC236}">
                  <a16:creationId xmlns:a16="http://schemas.microsoft.com/office/drawing/2014/main" id="{8A35500B-B60B-184C-BD74-C02C6357E2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4597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N[6]</a:t>
              </a:r>
            </a:p>
          </p:txBody>
        </p:sp>
        <p:sp>
          <p:nvSpPr>
            <p:cNvPr id="55" name="TextBox 137">
              <a:extLst>
                <a:ext uri="{FF2B5EF4-FFF2-40B4-BE49-F238E27FC236}">
                  <a16:creationId xmlns:a16="http://schemas.microsoft.com/office/drawing/2014/main" id="{94745754-AFD7-FB47-993A-3410F6A25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867" y="2996952"/>
              <a:ext cx="38183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26BA0B6-3168-3947-8407-3FBF8CF1C704}"/>
              </a:ext>
            </a:extLst>
          </p:cNvPr>
          <p:cNvGrpSpPr/>
          <p:nvPr/>
        </p:nvGrpSpPr>
        <p:grpSpPr>
          <a:xfrm>
            <a:off x="160952" y="5235997"/>
            <a:ext cx="2010871" cy="713283"/>
            <a:chOff x="160952" y="5235997"/>
            <a:chExt cx="2010871" cy="71328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390B717-DA3F-6C48-9C04-DBA2EEC8B1ED}"/>
                </a:ext>
              </a:extLst>
            </p:cNvPr>
            <p:cNvSpPr/>
            <p:nvPr/>
          </p:nvSpPr>
          <p:spPr bwMode="auto">
            <a:xfrm>
              <a:off x="5797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72DF5FF-5E0C-CA46-AB4F-F702207881BD}"/>
                </a:ext>
              </a:extLst>
            </p:cNvPr>
            <p:cNvSpPr/>
            <p:nvPr/>
          </p:nvSpPr>
          <p:spPr bwMode="auto">
            <a:xfrm>
              <a:off x="8845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E31305C-2933-1047-B6AF-BB79C34287E9}"/>
                </a:ext>
              </a:extLst>
            </p:cNvPr>
            <p:cNvSpPr/>
            <p:nvPr/>
          </p:nvSpPr>
          <p:spPr bwMode="auto">
            <a:xfrm>
              <a:off x="1189308" y="5644480"/>
              <a:ext cx="304800" cy="3048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AED2D20-6916-BF45-9BCC-5A19E8090F57}"/>
                </a:ext>
              </a:extLst>
            </p:cNvPr>
            <p:cNvSpPr/>
            <p:nvPr/>
          </p:nvSpPr>
          <p:spPr bwMode="auto">
            <a:xfrm>
              <a:off x="14941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9CE39D0-E3B5-3947-8E19-7B9D15AF72A6}"/>
                </a:ext>
              </a:extLst>
            </p:cNvPr>
            <p:cNvSpPr/>
            <p:nvPr/>
          </p:nvSpPr>
          <p:spPr bwMode="auto">
            <a:xfrm>
              <a:off x="17989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3" name="TextBox 136">
              <a:extLst>
                <a:ext uri="{FF2B5EF4-FFF2-40B4-BE49-F238E27FC236}">
                  <a16:creationId xmlns:a16="http://schemas.microsoft.com/office/drawing/2014/main" id="{BE492FEB-D623-774D-9B0F-59FD260E1E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544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M[0]</a:t>
              </a:r>
            </a:p>
          </p:txBody>
        </p:sp>
        <p:sp>
          <p:nvSpPr>
            <p:cNvPr id="44" name="TextBox 136">
              <a:extLst>
                <a:ext uri="{FF2B5EF4-FFF2-40B4-BE49-F238E27FC236}">
                  <a16:creationId xmlns:a16="http://schemas.microsoft.com/office/drawing/2014/main" id="{E613BABA-5AB6-9A48-8142-F0A055843F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9871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M[3]</a:t>
              </a:r>
            </a:p>
          </p:txBody>
        </p:sp>
        <p:sp>
          <p:nvSpPr>
            <p:cNvPr id="45" name="TextBox 136">
              <a:extLst>
                <a:ext uri="{FF2B5EF4-FFF2-40B4-BE49-F238E27FC236}">
                  <a16:creationId xmlns:a16="http://schemas.microsoft.com/office/drawing/2014/main" id="{EB6A5D1C-D7F4-594C-BDC8-55044AC996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320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M[1]</a:t>
              </a:r>
            </a:p>
          </p:txBody>
        </p:sp>
        <p:sp>
          <p:nvSpPr>
            <p:cNvPr id="46" name="TextBox 136">
              <a:extLst>
                <a:ext uri="{FF2B5EF4-FFF2-40B4-BE49-F238E27FC236}">
                  <a16:creationId xmlns:a16="http://schemas.microsoft.com/office/drawing/2014/main" id="{316A5A9B-AD66-8C47-ADB2-57EFE85DF7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5095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M[2]</a:t>
              </a:r>
            </a:p>
          </p:txBody>
        </p:sp>
        <p:sp>
          <p:nvSpPr>
            <p:cNvPr id="47" name="TextBox 136">
              <a:extLst>
                <a:ext uri="{FF2B5EF4-FFF2-40B4-BE49-F238E27FC236}">
                  <a16:creationId xmlns:a16="http://schemas.microsoft.com/office/drawing/2014/main" id="{7E400EE5-ACDA-A54C-9499-C829C6EF3E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647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M[4]</a:t>
              </a:r>
            </a:p>
          </p:txBody>
        </p:sp>
        <p:sp>
          <p:nvSpPr>
            <p:cNvPr id="56" name="TextBox 137">
              <a:extLst>
                <a:ext uri="{FF2B5EF4-FFF2-40B4-BE49-F238E27FC236}">
                  <a16:creationId xmlns:a16="http://schemas.microsoft.com/office/drawing/2014/main" id="{38EBC76D-426B-D04E-9C59-AF53460B8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52" y="5235997"/>
              <a:ext cx="3978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1895186-32CB-7140-B809-BD49457E33BC}"/>
              </a:ext>
            </a:extLst>
          </p:cNvPr>
          <p:cNvGrpSpPr/>
          <p:nvPr/>
        </p:nvGrpSpPr>
        <p:grpSpPr>
          <a:xfrm>
            <a:off x="5268167" y="2996952"/>
            <a:ext cx="3624313" cy="864765"/>
            <a:chOff x="5268167" y="2996952"/>
            <a:chExt cx="3624313" cy="864765"/>
          </a:xfrm>
        </p:grpSpPr>
        <p:sp>
          <p:nvSpPr>
            <p:cNvPr id="21" name="TextBox 137">
              <a:extLst>
                <a:ext uri="{FF2B5EF4-FFF2-40B4-BE49-F238E27FC236}">
                  <a16:creationId xmlns:a16="http://schemas.microsoft.com/office/drawing/2014/main" id="{B2EF5628-46D4-8043-9AD4-DB57043B3A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8167" y="2996952"/>
              <a:ext cx="3529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718B871-37CA-A44B-A3CD-381D88A42C6C}"/>
                </a:ext>
              </a:extLst>
            </p:cNvPr>
            <p:cNvSpPr/>
            <p:nvPr/>
          </p:nvSpPr>
          <p:spPr bwMode="auto">
            <a:xfrm>
              <a:off x="56680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028CF28-2C1F-4944-AB46-BBF7123EC3CC}"/>
                </a:ext>
              </a:extLst>
            </p:cNvPr>
            <p:cNvSpPr/>
            <p:nvPr/>
          </p:nvSpPr>
          <p:spPr bwMode="auto">
            <a:xfrm>
              <a:off x="61252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13F7271-971F-B546-91A9-91B4A6EDE4F1}"/>
                </a:ext>
              </a:extLst>
            </p:cNvPr>
            <p:cNvSpPr/>
            <p:nvPr/>
          </p:nvSpPr>
          <p:spPr bwMode="auto">
            <a:xfrm>
              <a:off x="70396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2250733-01CF-8A4E-B0E8-3C7899472D9F}"/>
                </a:ext>
              </a:extLst>
            </p:cNvPr>
            <p:cNvSpPr/>
            <p:nvPr/>
          </p:nvSpPr>
          <p:spPr bwMode="auto">
            <a:xfrm>
              <a:off x="74968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61B6821-95C8-AB44-A1D3-39AFA17854F3}"/>
                </a:ext>
              </a:extLst>
            </p:cNvPr>
            <p:cNvSpPr/>
            <p:nvPr/>
          </p:nvSpPr>
          <p:spPr bwMode="auto">
            <a:xfrm>
              <a:off x="79540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DBFF528-3A4F-4045-A749-B97C7BDC1DF4}"/>
                </a:ext>
              </a:extLst>
            </p:cNvPr>
            <p:cNvSpPr/>
            <p:nvPr/>
          </p:nvSpPr>
          <p:spPr bwMode="auto">
            <a:xfrm>
              <a:off x="84112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8" name="TextBox 136">
              <a:extLst>
                <a:ext uri="{FF2B5EF4-FFF2-40B4-BE49-F238E27FC236}">
                  <a16:creationId xmlns:a16="http://schemas.microsoft.com/office/drawing/2014/main" id="{7C6D47D3-272F-1F49-A654-F13BC83C67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2637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P[0]</a:t>
              </a:r>
            </a:p>
          </p:txBody>
        </p:sp>
        <p:sp>
          <p:nvSpPr>
            <p:cNvPr id="49" name="TextBox 136">
              <a:extLst>
                <a:ext uri="{FF2B5EF4-FFF2-40B4-BE49-F238E27FC236}">
                  <a16:creationId xmlns:a16="http://schemas.microsoft.com/office/drawing/2014/main" id="{97263AF7-7D7D-8A45-A412-E4EFF40B8A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2711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P[3]</a:t>
              </a:r>
            </a:p>
          </p:txBody>
        </p:sp>
        <p:sp>
          <p:nvSpPr>
            <p:cNvPr id="50" name="TextBox 136">
              <a:extLst>
                <a:ext uri="{FF2B5EF4-FFF2-40B4-BE49-F238E27FC236}">
                  <a16:creationId xmlns:a16="http://schemas.microsoft.com/office/drawing/2014/main" id="{52790C9D-4C48-3745-AA5D-0F9853283A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5995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P[1]</a:t>
              </a:r>
            </a:p>
          </p:txBody>
        </p:sp>
        <p:sp>
          <p:nvSpPr>
            <p:cNvPr id="51" name="TextBox 136">
              <a:extLst>
                <a:ext uri="{FF2B5EF4-FFF2-40B4-BE49-F238E27FC236}">
                  <a16:creationId xmlns:a16="http://schemas.microsoft.com/office/drawing/2014/main" id="{25344B8C-0897-DF43-B291-7189DE3F40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9353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P[2]</a:t>
              </a:r>
            </a:p>
          </p:txBody>
        </p:sp>
        <p:sp>
          <p:nvSpPr>
            <p:cNvPr id="52" name="TextBox 136">
              <a:extLst>
                <a:ext uri="{FF2B5EF4-FFF2-40B4-BE49-F238E27FC236}">
                  <a16:creationId xmlns:a16="http://schemas.microsoft.com/office/drawing/2014/main" id="{3D90D43D-3279-9A4C-B7EE-21C31EAD68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9426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P[5]</a:t>
              </a:r>
            </a:p>
          </p:txBody>
        </p:sp>
        <p:sp>
          <p:nvSpPr>
            <p:cNvPr id="53" name="TextBox 136">
              <a:extLst>
                <a:ext uri="{FF2B5EF4-FFF2-40B4-BE49-F238E27FC236}">
                  <a16:creationId xmlns:a16="http://schemas.microsoft.com/office/drawing/2014/main" id="{F585A668-1739-EC4D-846E-1620CB8B96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6069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P[4]</a:t>
              </a:r>
            </a:p>
          </p:txBody>
        </p:sp>
        <p:sp>
          <p:nvSpPr>
            <p:cNvPr id="54" name="TextBox 136">
              <a:extLst>
                <a:ext uri="{FF2B5EF4-FFF2-40B4-BE49-F238E27FC236}">
                  <a16:creationId xmlns:a16="http://schemas.microsoft.com/office/drawing/2014/main" id="{88A72245-8A3F-7842-B20A-80766B0DB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72786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P[6]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33447A1-E17C-DA43-BFCF-C623EDEB9AB2}"/>
                </a:ext>
              </a:extLst>
            </p:cNvPr>
            <p:cNvSpPr/>
            <p:nvPr/>
          </p:nvSpPr>
          <p:spPr bwMode="auto">
            <a:xfrm>
              <a:off x="6588224" y="3403848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BF810A02-5BA2-6741-821B-5DEBC11DDE6C}"/>
              </a:ext>
            </a:extLst>
          </p:cNvPr>
          <p:cNvSpPr/>
          <p:nvPr/>
        </p:nvSpPr>
        <p:spPr bwMode="auto">
          <a:xfrm>
            <a:off x="6586937" y="3403972"/>
            <a:ext cx="457200" cy="457200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D1D62B3-553B-5640-ACC8-454297B8403F}"/>
              </a:ext>
            </a:extLst>
          </p:cNvPr>
          <p:cNvSpPr txBox="1"/>
          <p:nvPr/>
        </p:nvSpPr>
        <p:spPr>
          <a:xfrm>
            <a:off x="3851920" y="5949280"/>
            <a:ext cx="1413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Partial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9AF5397-5CD9-6D43-9FA8-BC7C904EE4F0}"/>
              </a:ext>
            </a:extLst>
          </p:cNvPr>
          <p:cNvSpPr txBox="1"/>
          <p:nvPr/>
        </p:nvSpPr>
        <p:spPr>
          <a:xfrm>
            <a:off x="6353872" y="476976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Sum</a:t>
            </a:r>
          </a:p>
        </p:txBody>
      </p:sp>
      <p:sp>
        <p:nvSpPr>
          <p:cNvPr id="65" name="CuadroTexto 26">
            <a:extLst>
              <a:ext uri="{FF2B5EF4-FFF2-40B4-BE49-F238E27FC236}">
                <a16:creationId xmlns:a16="http://schemas.microsoft.com/office/drawing/2014/main" id="{4F7451A3-E80C-3B46-B4F2-123E7A8BF6CA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260985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47FA7-98D5-41FF-94B6-7CB4DFB66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Another</a:t>
            </a:r>
            <a:r>
              <a:rPr lang="zh-CN" altLang="en-US" dirty="0"/>
              <a:t> </a:t>
            </a:r>
            <a:r>
              <a:rPr lang="en-US" altLang="zh-CN" dirty="0"/>
              <a:t>Example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2D</a:t>
            </a:r>
            <a:r>
              <a:rPr lang="zh-CN" altLang="en-US" dirty="0"/>
              <a:t> </a:t>
            </a:r>
            <a:r>
              <a:rPr lang="en-US" altLang="zh-CN" dirty="0"/>
              <a:t>Convolution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1390DB-E8A9-453A-855A-6B2B006D0F8B}"/>
              </a:ext>
            </a:extLst>
          </p:cNvPr>
          <p:cNvSpPr txBox="1"/>
          <p:nvPr/>
        </p:nvSpPr>
        <p:spPr>
          <a:xfrm>
            <a:off x="845095" y="1241467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Input Layer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053B62-D2EC-44ED-86FB-AA3E460FE52A}"/>
              </a:ext>
            </a:extLst>
          </p:cNvPr>
          <p:cNvSpPr txBox="1"/>
          <p:nvPr/>
        </p:nvSpPr>
        <p:spPr>
          <a:xfrm>
            <a:off x="3957457" y="1571443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CNN filter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46528-4985-4016-99E3-54C0971FB57D}"/>
              </a:ext>
            </a:extLst>
          </p:cNvPr>
          <p:cNvSpPr txBox="1"/>
          <p:nvPr/>
        </p:nvSpPr>
        <p:spPr>
          <a:xfrm>
            <a:off x="7164288" y="1198493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Output Layer</a:t>
            </a:r>
          </a:p>
        </p:txBody>
      </p: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id="{E1F95E29-A344-5444-AD39-78464202AF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11</a:t>
            </a:fld>
            <a:endParaRPr lang="en-US" altLang="en-US" dirty="0"/>
          </a:p>
        </p:txBody>
      </p:sp>
      <p:sp>
        <p:nvSpPr>
          <p:cNvPr id="10" name="CuadroTexto 26">
            <a:extLst>
              <a:ext uri="{FF2B5EF4-FFF2-40B4-BE49-F238E27FC236}">
                <a16:creationId xmlns:a16="http://schemas.microsoft.com/office/drawing/2014/main" id="{F66B2C7D-3E44-E941-90E0-9E7CBE2EB0AC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B9FAA276-F070-FA43-B358-26D8FA4C78D0}"/>
              </a:ext>
            </a:extLst>
          </p:cNvPr>
          <p:cNvSpPr/>
          <p:nvPr/>
        </p:nvSpPr>
        <p:spPr bwMode="auto">
          <a:xfrm>
            <a:off x="3548366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2A4645AB-2F71-8044-8E92-FBC204D61833}"/>
              </a:ext>
            </a:extLst>
          </p:cNvPr>
          <p:cNvSpPr/>
          <p:nvPr/>
        </p:nvSpPr>
        <p:spPr bwMode="auto">
          <a:xfrm>
            <a:off x="3746471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A1F1C9F7-3BFD-054A-A818-AD54E0FE825F}"/>
              </a:ext>
            </a:extLst>
          </p:cNvPr>
          <p:cNvSpPr/>
          <p:nvPr/>
        </p:nvSpPr>
        <p:spPr bwMode="auto">
          <a:xfrm>
            <a:off x="3940534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E060885E-3A69-BC46-B191-15DF1781D1FF}"/>
              </a:ext>
            </a:extLst>
          </p:cNvPr>
          <p:cNvSpPr/>
          <p:nvPr/>
        </p:nvSpPr>
        <p:spPr bwMode="auto">
          <a:xfrm>
            <a:off x="4130554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150ECA38-F02D-5343-B140-40C6B6B59AE8}"/>
              </a:ext>
            </a:extLst>
          </p:cNvPr>
          <p:cNvSpPr/>
          <p:nvPr/>
        </p:nvSpPr>
        <p:spPr bwMode="auto">
          <a:xfrm>
            <a:off x="4324616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FF7D9DBA-B5F5-044F-9156-40EC8BF0AC20}"/>
              </a:ext>
            </a:extLst>
          </p:cNvPr>
          <p:cNvSpPr/>
          <p:nvPr/>
        </p:nvSpPr>
        <p:spPr bwMode="auto">
          <a:xfrm>
            <a:off x="3548366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FD07F71D-333E-2245-8188-94625ACBE867}"/>
              </a:ext>
            </a:extLst>
          </p:cNvPr>
          <p:cNvSpPr/>
          <p:nvPr/>
        </p:nvSpPr>
        <p:spPr bwMode="auto">
          <a:xfrm>
            <a:off x="3746471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11E74DFB-5EB6-5744-8350-4F1822A87B7F}"/>
              </a:ext>
            </a:extLst>
          </p:cNvPr>
          <p:cNvSpPr/>
          <p:nvPr/>
        </p:nvSpPr>
        <p:spPr bwMode="auto">
          <a:xfrm>
            <a:off x="3939523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2440AE55-AC32-7042-9FC8-873E4E2B32C4}"/>
              </a:ext>
            </a:extLst>
          </p:cNvPr>
          <p:cNvSpPr/>
          <p:nvPr/>
        </p:nvSpPr>
        <p:spPr bwMode="auto">
          <a:xfrm>
            <a:off x="4130554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279B41AD-8AA7-CF4E-8094-B690DB27F69E}"/>
              </a:ext>
            </a:extLst>
          </p:cNvPr>
          <p:cNvSpPr/>
          <p:nvPr/>
        </p:nvSpPr>
        <p:spPr bwMode="auto">
          <a:xfrm>
            <a:off x="4324616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7D62B0E5-6670-0042-8DD6-ADDF11863BF1}"/>
              </a:ext>
            </a:extLst>
          </p:cNvPr>
          <p:cNvSpPr/>
          <p:nvPr/>
        </p:nvSpPr>
        <p:spPr bwMode="auto">
          <a:xfrm>
            <a:off x="354836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590FF14-3610-CC46-8956-DBF3C082E2B0}"/>
              </a:ext>
            </a:extLst>
          </p:cNvPr>
          <p:cNvSpPr/>
          <p:nvPr/>
        </p:nvSpPr>
        <p:spPr bwMode="auto">
          <a:xfrm>
            <a:off x="3746471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FBD44691-5DFA-7042-B573-5F7748E1B174}"/>
              </a:ext>
            </a:extLst>
          </p:cNvPr>
          <p:cNvSpPr/>
          <p:nvPr/>
        </p:nvSpPr>
        <p:spPr bwMode="auto">
          <a:xfrm>
            <a:off x="3936491" y="2727589"/>
            <a:ext cx="194063" cy="186379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0B76057F-9F05-084B-B4A0-816337CD5222}"/>
              </a:ext>
            </a:extLst>
          </p:cNvPr>
          <p:cNvSpPr/>
          <p:nvPr/>
        </p:nvSpPr>
        <p:spPr bwMode="auto">
          <a:xfrm>
            <a:off x="413459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6CE4B4D3-D302-A04A-89C1-614CFAB078DF}"/>
              </a:ext>
            </a:extLst>
          </p:cNvPr>
          <p:cNvSpPr/>
          <p:nvPr/>
        </p:nvSpPr>
        <p:spPr bwMode="auto">
          <a:xfrm>
            <a:off x="432461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6A1A2EE7-86D7-EC49-9E70-2AEF65635D31}"/>
              </a:ext>
            </a:extLst>
          </p:cNvPr>
          <p:cNvSpPr/>
          <p:nvPr/>
        </p:nvSpPr>
        <p:spPr bwMode="auto">
          <a:xfrm>
            <a:off x="354836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91459019-0F0E-F942-9E34-4D9E35FF9C0B}"/>
              </a:ext>
            </a:extLst>
          </p:cNvPr>
          <p:cNvSpPr/>
          <p:nvPr/>
        </p:nvSpPr>
        <p:spPr bwMode="auto">
          <a:xfrm>
            <a:off x="3746471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345EC189-651E-784B-84AE-E85515906A68}"/>
              </a:ext>
            </a:extLst>
          </p:cNvPr>
          <p:cNvSpPr/>
          <p:nvPr/>
        </p:nvSpPr>
        <p:spPr bwMode="auto">
          <a:xfrm>
            <a:off x="3936491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8469885C-5680-D447-AA05-7D72C527A7A7}"/>
              </a:ext>
            </a:extLst>
          </p:cNvPr>
          <p:cNvSpPr/>
          <p:nvPr/>
        </p:nvSpPr>
        <p:spPr bwMode="auto">
          <a:xfrm>
            <a:off x="413459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7C8785F5-B3EC-6B44-B672-7984B5F9836E}"/>
              </a:ext>
            </a:extLst>
          </p:cNvPr>
          <p:cNvSpPr/>
          <p:nvPr/>
        </p:nvSpPr>
        <p:spPr bwMode="auto">
          <a:xfrm>
            <a:off x="432461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218400DB-C030-5C41-B341-733DFD6C4E1D}"/>
              </a:ext>
            </a:extLst>
          </p:cNvPr>
          <p:cNvSpPr/>
          <p:nvPr/>
        </p:nvSpPr>
        <p:spPr bwMode="auto">
          <a:xfrm>
            <a:off x="354836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527683BA-F1E1-B241-9865-CAC4E7F64242}"/>
              </a:ext>
            </a:extLst>
          </p:cNvPr>
          <p:cNvSpPr/>
          <p:nvPr/>
        </p:nvSpPr>
        <p:spPr bwMode="auto">
          <a:xfrm>
            <a:off x="3746471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C071F193-FCA8-8B4F-A67F-68D568E3DCE7}"/>
              </a:ext>
            </a:extLst>
          </p:cNvPr>
          <p:cNvSpPr/>
          <p:nvPr/>
        </p:nvSpPr>
        <p:spPr bwMode="auto">
          <a:xfrm>
            <a:off x="3936491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5A1F70F6-ECAB-3D4C-9D34-4E4E1F183E93}"/>
              </a:ext>
            </a:extLst>
          </p:cNvPr>
          <p:cNvSpPr/>
          <p:nvPr/>
        </p:nvSpPr>
        <p:spPr bwMode="auto">
          <a:xfrm>
            <a:off x="413459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AB3935C3-43BF-2A44-A857-1E0856CB22F3}"/>
              </a:ext>
            </a:extLst>
          </p:cNvPr>
          <p:cNvSpPr/>
          <p:nvPr/>
        </p:nvSpPr>
        <p:spPr bwMode="auto">
          <a:xfrm>
            <a:off x="432461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04233A76-81C3-BC4D-B010-C298582C15EA}"/>
              </a:ext>
            </a:extLst>
          </p:cNvPr>
          <p:cNvSpPr/>
          <p:nvPr/>
        </p:nvSpPr>
        <p:spPr bwMode="auto">
          <a:xfrm>
            <a:off x="4644008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E3B4F962-0680-364C-B52F-00ACD9FD7F27}"/>
              </a:ext>
            </a:extLst>
          </p:cNvPr>
          <p:cNvSpPr/>
          <p:nvPr/>
        </p:nvSpPr>
        <p:spPr bwMode="auto">
          <a:xfrm>
            <a:off x="4935102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C124C682-AAA7-B74E-AE5A-6528D9EFE421}"/>
              </a:ext>
            </a:extLst>
          </p:cNvPr>
          <p:cNvSpPr/>
          <p:nvPr/>
        </p:nvSpPr>
        <p:spPr bwMode="auto">
          <a:xfrm>
            <a:off x="5220131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415BB703-8D2F-6040-9F74-F2E28DDA5DBD}"/>
              </a:ext>
            </a:extLst>
          </p:cNvPr>
          <p:cNvSpPr/>
          <p:nvPr/>
        </p:nvSpPr>
        <p:spPr bwMode="auto">
          <a:xfrm>
            <a:off x="5517289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A1FA2622-B470-F34B-8CB0-0595A31E54B9}"/>
              </a:ext>
            </a:extLst>
          </p:cNvPr>
          <p:cNvSpPr/>
          <p:nvPr/>
        </p:nvSpPr>
        <p:spPr bwMode="auto">
          <a:xfrm>
            <a:off x="5808383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B1BAC775-8430-804A-ADE6-AAE84DB5287E}"/>
              </a:ext>
            </a:extLst>
          </p:cNvPr>
          <p:cNvSpPr/>
          <p:nvPr/>
        </p:nvSpPr>
        <p:spPr bwMode="auto">
          <a:xfrm>
            <a:off x="4644008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7D418DEE-08EB-4C44-8C3E-6F5B9CD4D490}"/>
              </a:ext>
            </a:extLst>
          </p:cNvPr>
          <p:cNvSpPr/>
          <p:nvPr/>
        </p:nvSpPr>
        <p:spPr bwMode="auto">
          <a:xfrm>
            <a:off x="4935102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8F68C922-91CF-6E4D-B982-08E80A47294B}"/>
              </a:ext>
            </a:extLst>
          </p:cNvPr>
          <p:cNvSpPr/>
          <p:nvPr/>
        </p:nvSpPr>
        <p:spPr bwMode="auto">
          <a:xfrm>
            <a:off x="5219121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A98CC516-BA73-D446-ADEF-41B1DB7B3BB4}"/>
              </a:ext>
            </a:extLst>
          </p:cNvPr>
          <p:cNvSpPr/>
          <p:nvPr/>
        </p:nvSpPr>
        <p:spPr bwMode="auto">
          <a:xfrm>
            <a:off x="5517289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F6348FEA-DC25-0640-8756-FD5F8931D3DF}"/>
              </a:ext>
            </a:extLst>
          </p:cNvPr>
          <p:cNvSpPr/>
          <p:nvPr/>
        </p:nvSpPr>
        <p:spPr bwMode="auto">
          <a:xfrm>
            <a:off x="5808383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F36535C4-4273-7149-8C63-F502E07FF819}"/>
              </a:ext>
            </a:extLst>
          </p:cNvPr>
          <p:cNvSpPr/>
          <p:nvPr/>
        </p:nvSpPr>
        <p:spPr bwMode="auto">
          <a:xfrm>
            <a:off x="4644008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A38BB340-6D5D-B94F-B30D-3446735E63D6}"/>
              </a:ext>
            </a:extLst>
          </p:cNvPr>
          <p:cNvSpPr/>
          <p:nvPr/>
        </p:nvSpPr>
        <p:spPr bwMode="auto">
          <a:xfrm>
            <a:off x="4935102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B74A8879-54B3-AE4F-8592-FC11464ECB8A}"/>
              </a:ext>
            </a:extLst>
          </p:cNvPr>
          <p:cNvSpPr/>
          <p:nvPr/>
        </p:nvSpPr>
        <p:spPr bwMode="auto">
          <a:xfrm>
            <a:off x="5220131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25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4969A5B4-30B3-A74A-8A7B-19FC32A30DD3}"/>
              </a:ext>
            </a:extLst>
          </p:cNvPr>
          <p:cNvSpPr/>
          <p:nvPr/>
        </p:nvSpPr>
        <p:spPr bwMode="auto">
          <a:xfrm>
            <a:off x="5517289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3896E493-24B5-9B41-90CE-6648FA6505A1}"/>
              </a:ext>
            </a:extLst>
          </p:cNvPr>
          <p:cNvSpPr/>
          <p:nvPr/>
        </p:nvSpPr>
        <p:spPr bwMode="auto">
          <a:xfrm>
            <a:off x="5808383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30E321FD-594E-574A-A272-731449611270}"/>
              </a:ext>
            </a:extLst>
          </p:cNvPr>
          <p:cNvSpPr/>
          <p:nvPr/>
        </p:nvSpPr>
        <p:spPr bwMode="auto">
          <a:xfrm>
            <a:off x="4644008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4C34335F-4CF2-684D-92D1-4ACBF13416B0}"/>
              </a:ext>
            </a:extLst>
          </p:cNvPr>
          <p:cNvSpPr/>
          <p:nvPr/>
        </p:nvSpPr>
        <p:spPr bwMode="auto">
          <a:xfrm>
            <a:off x="4935102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B86B5ACD-4EB3-F645-921D-264B2EC236EA}"/>
              </a:ext>
            </a:extLst>
          </p:cNvPr>
          <p:cNvSpPr/>
          <p:nvPr/>
        </p:nvSpPr>
        <p:spPr bwMode="auto">
          <a:xfrm>
            <a:off x="5220131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DDA3BA49-CFB8-7040-B8C4-D987DA053CE4}"/>
              </a:ext>
            </a:extLst>
          </p:cNvPr>
          <p:cNvSpPr/>
          <p:nvPr/>
        </p:nvSpPr>
        <p:spPr bwMode="auto">
          <a:xfrm>
            <a:off x="5517289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EDB901E1-F533-B64B-A424-58030B443FC5}"/>
              </a:ext>
            </a:extLst>
          </p:cNvPr>
          <p:cNvSpPr/>
          <p:nvPr/>
        </p:nvSpPr>
        <p:spPr bwMode="auto">
          <a:xfrm>
            <a:off x="5808383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4BD384EC-AA13-6745-A4A5-F1B96A754E3A}"/>
              </a:ext>
            </a:extLst>
          </p:cNvPr>
          <p:cNvSpPr/>
          <p:nvPr/>
        </p:nvSpPr>
        <p:spPr bwMode="auto">
          <a:xfrm>
            <a:off x="4644008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E832401F-6DA4-E04E-A709-967BAC7EC3A8}"/>
              </a:ext>
            </a:extLst>
          </p:cNvPr>
          <p:cNvSpPr/>
          <p:nvPr/>
        </p:nvSpPr>
        <p:spPr bwMode="auto">
          <a:xfrm>
            <a:off x="4935102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AA3EF166-349C-134C-87B6-B7CEF03EB537}"/>
              </a:ext>
            </a:extLst>
          </p:cNvPr>
          <p:cNvSpPr/>
          <p:nvPr/>
        </p:nvSpPr>
        <p:spPr bwMode="auto">
          <a:xfrm>
            <a:off x="5220131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FDD48AC1-E27E-3845-8ED7-38642303E817}"/>
              </a:ext>
            </a:extLst>
          </p:cNvPr>
          <p:cNvSpPr/>
          <p:nvPr/>
        </p:nvSpPr>
        <p:spPr bwMode="auto">
          <a:xfrm>
            <a:off x="5517289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23CA4604-B8D4-4049-820D-93E88A63072A}"/>
              </a:ext>
            </a:extLst>
          </p:cNvPr>
          <p:cNvSpPr/>
          <p:nvPr/>
        </p:nvSpPr>
        <p:spPr bwMode="auto">
          <a:xfrm>
            <a:off x="5808383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cxnSp>
        <p:nvCxnSpPr>
          <p:cNvPr id="214" name="Straight Arrow Connector 213">
            <a:extLst>
              <a:ext uri="{FF2B5EF4-FFF2-40B4-BE49-F238E27FC236}">
                <a16:creationId xmlns:a16="http://schemas.microsoft.com/office/drawing/2014/main" id="{11CAB238-5F6F-834C-B4F4-0FE9530BDD53}"/>
              </a:ext>
            </a:extLst>
          </p:cNvPr>
          <p:cNvCxnSpPr>
            <a:cxnSpLocks/>
          </p:cNvCxnSpPr>
          <p:nvPr/>
        </p:nvCxnSpPr>
        <p:spPr bwMode="auto">
          <a:xfrm>
            <a:off x="2627784" y="3793272"/>
            <a:ext cx="1906116" cy="942993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135">
            <a:extLst>
              <a:ext uri="{FF2B5EF4-FFF2-40B4-BE49-F238E27FC236}">
                <a16:creationId xmlns:a16="http://schemas.microsoft.com/office/drawing/2014/main" id="{EB683CB5-95BA-D045-B88B-890EE7E27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880" y="2060848"/>
            <a:ext cx="3642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216" name="TextBox 136">
            <a:extLst>
              <a:ext uri="{FF2B5EF4-FFF2-40B4-BE49-F238E27FC236}">
                <a16:creationId xmlns:a16="http://schemas.microsoft.com/office/drawing/2014/main" id="{99D0F202-9C26-2A47-9114-06C511B1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78" y="1700808"/>
            <a:ext cx="3145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17" name="TextBox 137">
            <a:extLst>
              <a:ext uri="{FF2B5EF4-FFF2-40B4-BE49-F238E27FC236}">
                <a16:creationId xmlns:a16="http://schemas.microsoft.com/office/drawing/2014/main" id="{26487472-0A4D-854D-85C1-E9CFA1E60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192" y="1628800"/>
            <a:ext cx="12984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1A66B893-5D18-3D4E-8BF0-52CA31E1336D}"/>
              </a:ext>
            </a:extLst>
          </p:cNvPr>
          <p:cNvSpPr/>
          <p:nvPr/>
        </p:nvSpPr>
        <p:spPr bwMode="auto">
          <a:xfrm>
            <a:off x="454197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5C82EC59-4200-824E-8434-BAD5341B796A}"/>
              </a:ext>
            </a:extLst>
          </p:cNvPr>
          <p:cNvSpPr/>
          <p:nvPr/>
        </p:nvSpPr>
        <p:spPr bwMode="auto">
          <a:xfrm>
            <a:off x="745291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775E39FC-F72F-0C46-92D1-11364522FBA5}"/>
              </a:ext>
            </a:extLst>
          </p:cNvPr>
          <p:cNvSpPr/>
          <p:nvPr/>
        </p:nvSpPr>
        <p:spPr bwMode="auto">
          <a:xfrm>
            <a:off x="1030320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C9F2FA7-6E24-614F-87D3-1FB4655F7129}"/>
              </a:ext>
            </a:extLst>
          </p:cNvPr>
          <p:cNvSpPr/>
          <p:nvPr/>
        </p:nvSpPr>
        <p:spPr bwMode="auto">
          <a:xfrm>
            <a:off x="1327478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D373DF51-7A75-794B-80C5-BD41B6374173}"/>
              </a:ext>
            </a:extLst>
          </p:cNvPr>
          <p:cNvSpPr/>
          <p:nvPr/>
        </p:nvSpPr>
        <p:spPr bwMode="auto">
          <a:xfrm>
            <a:off x="1618572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177F9466-0986-C547-AA00-6B6B3CFDF9C3}"/>
              </a:ext>
            </a:extLst>
          </p:cNvPr>
          <p:cNvSpPr/>
          <p:nvPr/>
        </p:nvSpPr>
        <p:spPr bwMode="auto">
          <a:xfrm>
            <a:off x="1906634" y="198578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1C7714B8-E888-4749-BD98-7AD53BD5B42B}"/>
              </a:ext>
            </a:extLst>
          </p:cNvPr>
          <p:cNvSpPr/>
          <p:nvPr/>
        </p:nvSpPr>
        <p:spPr bwMode="auto">
          <a:xfrm>
            <a:off x="2192674" y="1985789"/>
            <a:ext cx="291094" cy="26306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07C3F575-C53A-C742-A9B8-0ED157F93767}"/>
              </a:ext>
            </a:extLst>
          </p:cNvPr>
          <p:cNvSpPr/>
          <p:nvPr/>
        </p:nvSpPr>
        <p:spPr bwMode="auto">
          <a:xfrm>
            <a:off x="454197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09B38C7E-C483-B642-B6C9-996333EDB4F6}"/>
              </a:ext>
            </a:extLst>
          </p:cNvPr>
          <p:cNvSpPr/>
          <p:nvPr/>
        </p:nvSpPr>
        <p:spPr bwMode="auto">
          <a:xfrm>
            <a:off x="745291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F623EAEC-B50A-6B47-A71F-68AE302E4315}"/>
              </a:ext>
            </a:extLst>
          </p:cNvPr>
          <p:cNvSpPr/>
          <p:nvPr/>
        </p:nvSpPr>
        <p:spPr bwMode="auto">
          <a:xfrm>
            <a:off x="1030320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31E29FF8-B98A-A441-8C31-BB06C68934AB}"/>
              </a:ext>
            </a:extLst>
          </p:cNvPr>
          <p:cNvSpPr/>
          <p:nvPr/>
        </p:nvSpPr>
        <p:spPr bwMode="auto">
          <a:xfrm>
            <a:off x="1327478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6554551B-10D4-2C4C-94F8-DFDA4E9C70F8}"/>
              </a:ext>
            </a:extLst>
          </p:cNvPr>
          <p:cNvSpPr/>
          <p:nvPr/>
        </p:nvSpPr>
        <p:spPr bwMode="auto">
          <a:xfrm>
            <a:off x="1618572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607B0899-652D-244B-8299-A5E79B0D5DEB}"/>
              </a:ext>
            </a:extLst>
          </p:cNvPr>
          <p:cNvSpPr/>
          <p:nvPr/>
        </p:nvSpPr>
        <p:spPr bwMode="auto">
          <a:xfrm>
            <a:off x="1906634" y="22488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63224ACF-EF89-B346-989D-44B1D522C786}"/>
              </a:ext>
            </a:extLst>
          </p:cNvPr>
          <p:cNvSpPr/>
          <p:nvPr/>
        </p:nvSpPr>
        <p:spPr bwMode="auto">
          <a:xfrm>
            <a:off x="2191663" y="224885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7118F71B-E59F-3148-AB89-C74D55EFDE50}"/>
              </a:ext>
            </a:extLst>
          </p:cNvPr>
          <p:cNvSpPr/>
          <p:nvPr/>
        </p:nvSpPr>
        <p:spPr bwMode="auto">
          <a:xfrm>
            <a:off x="454197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A165C99E-FB53-1949-B44E-9498AE360EE0}"/>
              </a:ext>
            </a:extLst>
          </p:cNvPr>
          <p:cNvSpPr/>
          <p:nvPr/>
        </p:nvSpPr>
        <p:spPr bwMode="auto">
          <a:xfrm>
            <a:off x="745291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A4FDE971-4A4F-C041-8661-CA5FE6DCDF5A}"/>
              </a:ext>
            </a:extLst>
          </p:cNvPr>
          <p:cNvSpPr/>
          <p:nvPr/>
        </p:nvSpPr>
        <p:spPr bwMode="auto">
          <a:xfrm>
            <a:off x="1030320" y="2536188"/>
            <a:ext cx="291094" cy="279568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8613EB1E-5CB8-4243-BA78-1089AF5D1A12}"/>
              </a:ext>
            </a:extLst>
          </p:cNvPr>
          <p:cNvSpPr/>
          <p:nvPr/>
        </p:nvSpPr>
        <p:spPr bwMode="auto">
          <a:xfrm>
            <a:off x="1327478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A5D0FC9C-E1B4-C947-AB4E-2CF78E9721C9}"/>
              </a:ext>
            </a:extLst>
          </p:cNvPr>
          <p:cNvSpPr/>
          <p:nvPr/>
        </p:nvSpPr>
        <p:spPr bwMode="auto">
          <a:xfrm>
            <a:off x="1618572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8B82CF95-868E-534F-A900-E33903AFFC87}"/>
              </a:ext>
            </a:extLst>
          </p:cNvPr>
          <p:cNvSpPr/>
          <p:nvPr/>
        </p:nvSpPr>
        <p:spPr bwMode="auto">
          <a:xfrm>
            <a:off x="1906634" y="25361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F1753D64-2A5D-084E-BB23-8088E4CA0B5C}"/>
              </a:ext>
            </a:extLst>
          </p:cNvPr>
          <p:cNvSpPr/>
          <p:nvPr/>
        </p:nvSpPr>
        <p:spPr bwMode="auto">
          <a:xfrm>
            <a:off x="2191663" y="2536188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93F95D42-B0FA-5840-8151-A998460C532A}"/>
              </a:ext>
            </a:extLst>
          </p:cNvPr>
          <p:cNvSpPr/>
          <p:nvPr/>
        </p:nvSpPr>
        <p:spPr bwMode="auto">
          <a:xfrm>
            <a:off x="454197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51056425-A3C3-9348-803B-4D3026972527}"/>
              </a:ext>
            </a:extLst>
          </p:cNvPr>
          <p:cNvSpPr/>
          <p:nvPr/>
        </p:nvSpPr>
        <p:spPr bwMode="auto">
          <a:xfrm>
            <a:off x="745291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375CA995-8726-8A47-ACFE-94DAAF4723E2}"/>
              </a:ext>
            </a:extLst>
          </p:cNvPr>
          <p:cNvSpPr/>
          <p:nvPr/>
        </p:nvSpPr>
        <p:spPr bwMode="auto">
          <a:xfrm>
            <a:off x="1030320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009EA774-8F4E-CA4A-9D87-6C3E83040BC8}"/>
              </a:ext>
            </a:extLst>
          </p:cNvPr>
          <p:cNvSpPr/>
          <p:nvPr/>
        </p:nvSpPr>
        <p:spPr bwMode="auto">
          <a:xfrm>
            <a:off x="1327478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4A1726AA-F630-ED43-9DDA-32F493440F30}"/>
              </a:ext>
            </a:extLst>
          </p:cNvPr>
          <p:cNvSpPr/>
          <p:nvPr/>
        </p:nvSpPr>
        <p:spPr bwMode="auto">
          <a:xfrm>
            <a:off x="1618572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15CF5411-A0B5-074A-980D-80C090581883}"/>
              </a:ext>
            </a:extLst>
          </p:cNvPr>
          <p:cNvSpPr/>
          <p:nvPr/>
        </p:nvSpPr>
        <p:spPr bwMode="auto">
          <a:xfrm>
            <a:off x="1906634" y="2807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E4FA7C24-40DF-914E-83B2-D6D268CCE10D}"/>
              </a:ext>
            </a:extLst>
          </p:cNvPr>
          <p:cNvSpPr/>
          <p:nvPr/>
        </p:nvSpPr>
        <p:spPr bwMode="auto">
          <a:xfrm>
            <a:off x="2191663" y="2807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78854C57-02D7-CA4E-A747-573CD2F3972E}"/>
              </a:ext>
            </a:extLst>
          </p:cNvPr>
          <p:cNvSpPr/>
          <p:nvPr/>
        </p:nvSpPr>
        <p:spPr bwMode="auto">
          <a:xfrm>
            <a:off x="454197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F557518A-FBCC-E642-AF26-3D045445BE8F}"/>
              </a:ext>
            </a:extLst>
          </p:cNvPr>
          <p:cNvSpPr/>
          <p:nvPr/>
        </p:nvSpPr>
        <p:spPr bwMode="auto">
          <a:xfrm>
            <a:off x="745291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68DDA2F7-F89C-924B-A2FA-5007BB9A65EF}"/>
              </a:ext>
            </a:extLst>
          </p:cNvPr>
          <p:cNvSpPr/>
          <p:nvPr/>
        </p:nvSpPr>
        <p:spPr bwMode="auto">
          <a:xfrm>
            <a:off x="1030320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CA2071F7-125B-0A48-B4DD-5D9E1BFB99FD}"/>
              </a:ext>
            </a:extLst>
          </p:cNvPr>
          <p:cNvSpPr/>
          <p:nvPr/>
        </p:nvSpPr>
        <p:spPr bwMode="auto">
          <a:xfrm>
            <a:off x="1327478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C7791FA-8957-1345-9961-341594283BCD}"/>
              </a:ext>
            </a:extLst>
          </p:cNvPr>
          <p:cNvSpPr/>
          <p:nvPr/>
        </p:nvSpPr>
        <p:spPr bwMode="auto">
          <a:xfrm>
            <a:off x="1618572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4411573F-3F30-694F-A15A-C8805618FF50}"/>
              </a:ext>
            </a:extLst>
          </p:cNvPr>
          <p:cNvSpPr/>
          <p:nvPr/>
        </p:nvSpPr>
        <p:spPr bwMode="auto">
          <a:xfrm>
            <a:off x="1906634" y="309532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52C73521-8462-904D-88A0-65EB23A9C1E4}"/>
              </a:ext>
            </a:extLst>
          </p:cNvPr>
          <p:cNvSpPr/>
          <p:nvPr/>
        </p:nvSpPr>
        <p:spPr bwMode="auto">
          <a:xfrm>
            <a:off x="2192674" y="3095324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B339D0E-E04D-794B-8DFE-0057E4305AC4}"/>
              </a:ext>
            </a:extLst>
          </p:cNvPr>
          <p:cNvSpPr/>
          <p:nvPr/>
        </p:nvSpPr>
        <p:spPr bwMode="auto">
          <a:xfrm>
            <a:off x="454197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en-US" sz="119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89D72E1C-9DC3-2A4A-A1A1-CC54DA94BA66}"/>
              </a:ext>
            </a:extLst>
          </p:cNvPr>
          <p:cNvSpPr/>
          <p:nvPr/>
        </p:nvSpPr>
        <p:spPr bwMode="auto">
          <a:xfrm>
            <a:off x="745291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658C8F5-FB9D-D740-BE62-A6A9858CEBFC}"/>
              </a:ext>
            </a:extLst>
          </p:cNvPr>
          <p:cNvSpPr/>
          <p:nvPr/>
        </p:nvSpPr>
        <p:spPr bwMode="auto">
          <a:xfrm>
            <a:off x="1030320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BBE38BA1-F2FE-FC4F-8B28-4CFE006393CF}"/>
              </a:ext>
            </a:extLst>
          </p:cNvPr>
          <p:cNvSpPr/>
          <p:nvPr/>
        </p:nvSpPr>
        <p:spPr bwMode="auto">
          <a:xfrm>
            <a:off x="1327478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89A6348B-489D-8A46-B639-EE9D67049C30}"/>
              </a:ext>
            </a:extLst>
          </p:cNvPr>
          <p:cNvSpPr/>
          <p:nvPr/>
        </p:nvSpPr>
        <p:spPr bwMode="auto">
          <a:xfrm>
            <a:off x="1618572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961AB00B-78AA-0242-AB51-AD815779523F}"/>
              </a:ext>
            </a:extLst>
          </p:cNvPr>
          <p:cNvSpPr/>
          <p:nvPr/>
        </p:nvSpPr>
        <p:spPr bwMode="auto">
          <a:xfrm>
            <a:off x="1906634" y="3374892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A2C4AF13-6FB2-F943-A474-FA477F067BF3}"/>
              </a:ext>
            </a:extLst>
          </p:cNvPr>
          <p:cNvSpPr/>
          <p:nvPr/>
        </p:nvSpPr>
        <p:spPr bwMode="auto">
          <a:xfrm>
            <a:off x="2192674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7CA29B34-991E-8548-A62B-A853A9554D79}"/>
              </a:ext>
            </a:extLst>
          </p:cNvPr>
          <p:cNvSpPr/>
          <p:nvPr/>
        </p:nvSpPr>
        <p:spPr bwMode="auto">
          <a:xfrm>
            <a:off x="453186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FBC503AF-F37B-964E-BB36-D2FB0221301B}"/>
              </a:ext>
            </a:extLst>
          </p:cNvPr>
          <p:cNvSpPr/>
          <p:nvPr/>
        </p:nvSpPr>
        <p:spPr bwMode="auto">
          <a:xfrm>
            <a:off x="750345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F24D6095-F03A-3146-AE26-ABC8623F6E07}"/>
              </a:ext>
            </a:extLst>
          </p:cNvPr>
          <p:cNvSpPr/>
          <p:nvPr/>
        </p:nvSpPr>
        <p:spPr bwMode="auto">
          <a:xfrm>
            <a:off x="1035373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6B78D906-0BE3-0040-80E9-D84657C8C2F8}"/>
              </a:ext>
            </a:extLst>
          </p:cNvPr>
          <p:cNvSpPr/>
          <p:nvPr/>
        </p:nvSpPr>
        <p:spPr bwMode="auto">
          <a:xfrm>
            <a:off x="1323436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86EF543A-8146-1E4C-82B7-C0FE9E5581BB}"/>
              </a:ext>
            </a:extLst>
          </p:cNvPr>
          <p:cNvSpPr/>
          <p:nvPr/>
        </p:nvSpPr>
        <p:spPr bwMode="auto">
          <a:xfrm>
            <a:off x="1614529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BA302B69-DD8C-1949-9E35-0D738A874495}"/>
              </a:ext>
            </a:extLst>
          </p:cNvPr>
          <p:cNvSpPr/>
          <p:nvPr/>
        </p:nvSpPr>
        <p:spPr bwMode="auto">
          <a:xfrm>
            <a:off x="1901580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05824467-8098-3F4A-896E-D249557A807E}"/>
              </a:ext>
            </a:extLst>
          </p:cNvPr>
          <p:cNvSpPr/>
          <p:nvPr/>
        </p:nvSpPr>
        <p:spPr bwMode="auto">
          <a:xfrm>
            <a:off x="2187620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cxnSp>
        <p:nvCxnSpPr>
          <p:cNvPr id="267" name="Straight Arrow Connector 266">
            <a:extLst>
              <a:ext uri="{FF2B5EF4-FFF2-40B4-BE49-F238E27FC236}">
                <a16:creationId xmlns:a16="http://schemas.microsoft.com/office/drawing/2014/main" id="{A39B154D-1767-8343-856E-7DB737E34EAA}"/>
              </a:ext>
            </a:extLst>
          </p:cNvPr>
          <p:cNvCxnSpPr>
            <a:cxnSpLocks/>
          </p:cNvCxnSpPr>
          <p:nvPr/>
        </p:nvCxnSpPr>
        <p:spPr bwMode="auto">
          <a:xfrm>
            <a:off x="4283968" y="3356992"/>
            <a:ext cx="651134" cy="1089824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Rectangle 267">
            <a:extLst>
              <a:ext uri="{FF2B5EF4-FFF2-40B4-BE49-F238E27FC236}">
                <a16:creationId xmlns:a16="http://schemas.microsoft.com/office/drawing/2014/main" id="{181E8500-1FBC-AE47-930C-9B78D8F92410}"/>
              </a:ext>
            </a:extLst>
          </p:cNvPr>
          <p:cNvSpPr/>
          <p:nvPr/>
        </p:nvSpPr>
        <p:spPr bwMode="auto">
          <a:xfrm>
            <a:off x="6276879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FDA94954-EA3E-8647-A501-F329528C2FF9}"/>
              </a:ext>
            </a:extLst>
          </p:cNvPr>
          <p:cNvSpPr/>
          <p:nvPr/>
        </p:nvSpPr>
        <p:spPr bwMode="auto">
          <a:xfrm>
            <a:off x="6567973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E3EA89BA-667F-0749-9705-038732D521F5}"/>
              </a:ext>
            </a:extLst>
          </p:cNvPr>
          <p:cNvSpPr/>
          <p:nvPr/>
        </p:nvSpPr>
        <p:spPr bwMode="auto">
          <a:xfrm>
            <a:off x="6853002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7407F11C-DED6-4647-A7F8-C64469C62A6D}"/>
              </a:ext>
            </a:extLst>
          </p:cNvPr>
          <p:cNvSpPr/>
          <p:nvPr/>
        </p:nvSpPr>
        <p:spPr bwMode="auto">
          <a:xfrm>
            <a:off x="7150160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0FAEC486-BF39-E94E-87A7-0B694A4E23F0}"/>
              </a:ext>
            </a:extLst>
          </p:cNvPr>
          <p:cNvSpPr/>
          <p:nvPr/>
        </p:nvSpPr>
        <p:spPr bwMode="auto">
          <a:xfrm>
            <a:off x="7441254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3AF3E748-BC73-4346-BFA9-848AAC95EE65}"/>
              </a:ext>
            </a:extLst>
          </p:cNvPr>
          <p:cNvSpPr/>
          <p:nvPr/>
        </p:nvSpPr>
        <p:spPr bwMode="auto">
          <a:xfrm>
            <a:off x="7738412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6DB3ECFB-AFB2-EF4A-929C-10792F78BB89}"/>
              </a:ext>
            </a:extLst>
          </p:cNvPr>
          <p:cNvSpPr/>
          <p:nvPr/>
        </p:nvSpPr>
        <p:spPr bwMode="auto">
          <a:xfrm>
            <a:off x="8042645" y="1904485"/>
            <a:ext cx="291094" cy="2630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38EE8E3A-1D59-CD47-9A24-8848FF59B6B5}"/>
              </a:ext>
            </a:extLst>
          </p:cNvPr>
          <p:cNvSpPr/>
          <p:nvPr/>
        </p:nvSpPr>
        <p:spPr bwMode="auto">
          <a:xfrm>
            <a:off x="6275868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A93700A9-EDD3-564C-B86B-EBB41011A566}"/>
              </a:ext>
            </a:extLst>
          </p:cNvPr>
          <p:cNvSpPr/>
          <p:nvPr/>
        </p:nvSpPr>
        <p:spPr bwMode="auto">
          <a:xfrm>
            <a:off x="656696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0C87F99C-9091-FE41-9A96-CB0339BD545C}"/>
              </a:ext>
            </a:extLst>
          </p:cNvPr>
          <p:cNvSpPr/>
          <p:nvPr/>
        </p:nvSpPr>
        <p:spPr bwMode="auto">
          <a:xfrm>
            <a:off x="685199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E4F3B3C2-A2FF-8E48-BB2D-AEF07F771F13}"/>
              </a:ext>
            </a:extLst>
          </p:cNvPr>
          <p:cNvSpPr/>
          <p:nvPr/>
        </p:nvSpPr>
        <p:spPr bwMode="auto">
          <a:xfrm>
            <a:off x="7149149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F67BE6A5-5522-2141-A9E5-B0B34873E672}"/>
              </a:ext>
            </a:extLst>
          </p:cNvPr>
          <p:cNvSpPr/>
          <p:nvPr/>
        </p:nvSpPr>
        <p:spPr bwMode="auto">
          <a:xfrm>
            <a:off x="7440243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4708A66F-3674-7A42-8851-2262C7A5C2BF}"/>
              </a:ext>
            </a:extLst>
          </p:cNvPr>
          <p:cNvSpPr/>
          <p:nvPr/>
        </p:nvSpPr>
        <p:spPr bwMode="auto">
          <a:xfrm>
            <a:off x="773740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BE92FA0D-355D-2A40-A442-6669DF96B797}"/>
              </a:ext>
            </a:extLst>
          </p:cNvPr>
          <p:cNvSpPr/>
          <p:nvPr/>
        </p:nvSpPr>
        <p:spPr bwMode="auto">
          <a:xfrm>
            <a:off x="8042645" y="2167550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7F585260-2CA1-1441-86C8-BA69DDAAF2B8}"/>
              </a:ext>
            </a:extLst>
          </p:cNvPr>
          <p:cNvSpPr/>
          <p:nvPr/>
        </p:nvSpPr>
        <p:spPr bwMode="auto">
          <a:xfrm>
            <a:off x="6275868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B6414518-5C8E-DB4D-AD87-34C126410ABC}"/>
              </a:ext>
            </a:extLst>
          </p:cNvPr>
          <p:cNvSpPr/>
          <p:nvPr/>
        </p:nvSpPr>
        <p:spPr bwMode="auto">
          <a:xfrm>
            <a:off x="6566961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3DB6B241-6DF5-9546-813E-E7279BDA2C90}"/>
              </a:ext>
            </a:extLst>
          </p:cNvPr>
          <p:cNvSpPr/>
          <p:nvPr/>
        </p:nvSpPr>
        <p:spPr bwMode="auto">
          <a:xfrm>
            <a:off x="6851991" y="2454883"/>
            <a:ext cx="291094" cy="279568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321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A0CE4E46-A241-7247-B152-65B42410DF54}"/>
              </a:ext>
            </a:extLst>
          </p:cNvPr>
          <p:cNvSpPr/>
          <p:nvPr/>
        </p:nvSpPr>
        <p:spPr bwMode="auto">
          <a:xfrm>
            <a:off x="7149149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3CC529F9-ED00-584D-8F6E-519607C47549}"/>
              </a:ext>
            </a:extLst>
          </p:cNvPr>
          <p:cNvSpPr/>
          <p:nvPr/>
        </p:nvSpPr>
        <p:spPr bwMode="auto">
          <a:xfrm>
            <a:off x="7440243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AEBFABC-478A-8448-8A76-8BED95A413E4}"/>
              </a:ext>
            </a:extLst>
          </p:cNvPr>
          <p:cNvSpPr/>
          <p:nvPr/>
        </p:nvSpPr>
        <p:spPr bwMode="auto">
          <a:xfrm>
            <a:off x="7737401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731EA11A-4B1F-F143-A897-873841462F85}"/>
              </a:ext>
            </a:extLst>
          </p:cNvPr>
          <p:cNvSpPr/>
          <p:nvPr/>
        </p:nvSpPr>
        <p:spPr bwMode="auto">
          <a:xfrm>
            <a:off x="8042645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CCC1DEEA-927B-EA43-99BB-3160F2A918B1}"/>
              </a:ext>
            </a:extLst>
          </p:cNvPr>
          <p:cNvSpPr/>
          <p:nvPr/>
        </p:nvSpPr>
        <p:spPr bwMode="auto">
          <a:xfrm>
            <a:off x="6275868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36B1E6EC-D754-084E-A357-B555EC998E47}"/>
              </a:ext>
            </a:extLst>
          </p:cNvPr>
          <p:cNvSpPr/>
          <p:nvPr/>
        </p:nvSpPr>
        <p:spPr bwMode="auto">
          <a:xfrm>
            <a:off x="6566961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95FAEA34-0090-6C49-A6BB-FF5920FD8F7B}"/>
              </a:ext>
            </a:extLst>
          </p:cNvPr>
          <p:cNvSpPr/>
          <p:nvPr/>
        </p:nvSpPr>
        <p:spPr bwMode="auto">
          <a:xfrm>
            <a:off x="6851991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607652AF-4DB1-3946-B447-903ED2F63443}"/>
              </a:ext>
            </a:extLst>
          </p:cNvPr>
          <p:cNvSpPr/>
          <p:nvPr/>
        </p:nvSpPr>
        <p:spPr bwMode="auto">
          <a:xfrm>
            <a:off x="7149149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8B39D081-221D-1444-9D0C-BD3FE0F269D1}"/>
              </a:ext>
            </a:extLst>
          </p:cNvPr>
          <p:cNvSpPr/>
          <p:nvPr/>
        </p:nvSpPr>
        <p:spPr bwMode="auto">
          <a:xfrm>
            <a:off x="7440243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52F70F0A-521A-2D41-ADFC-AB3AF361C67E}"/>
              </a:ext>
            </a:extLst>
          </p:cNvPr>
          <p:cNvSpPr/>
          <p:nvPr/>
        </p:nvSpPr>
        <p:spPr bwMode="auto">
          <a:xfrm>
            <a:off x="7737401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97A2B506-D184-8B45-8002-738E306AC5A5}"/>
              </a:ext>
            </a:extLst>
          </p:cNvPr>
          <p:cNvSpPr/>
          <p:nvPr/>
        </p:nvSpPr>
        <p:spPr bwMode="auto">
          <a:xfrm>
            <a:off x="8042645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7E49F731-33D9-3143-93C1-54246272C7D6}"/>
              </a:ext>
            </a:extLst>
          </p:cNvPr>
          <p:cNvSpPr/>
          <p:nvPr/>
        </p:nvSpPr>
        <p:spPr bwMode="auto">
          <a:xfrm>
            <a:off x="6276879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E688D9F1-4A3B-1F49-BE6D-9CA5500CE792}"/>
              </a:ext>
            </a:extLst>
          </p:cNvPr>
          <p:cNvSpPr/>
          <p:nvPr/>
        </p:nvSpPr>
        <p:spPr bwMode="auto">
          <a:xfrm>
            <a:off x="6567973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8E856561-B7E5-F142-84D1-8BB29BF79662}"/>
              </a:ext>
            </a:extLst>
          </p:cNvPr>
          <p:cNvSpPr/>
          <p:nvPr/>
        </p:nvSpPr>
        <p:spPr bwMode="auto">
          <a:xfrm>
            <a:off x="6853002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E2687C7C-1CF1-3745-9783-5B5B31D52365}"/>
              </a:ext>
            </a:extLst>
          </p:cNvPr>
          <p:cNvSpPr/>
          <p:nvPr/>
        </p:nvSpPr>
        <p:spPr bwMode="auto">
          <a:xfrm>
            <a:off x="7150160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31EE07DD-8D63-2448-98DB-12DE0D241C9F}"/>
              </a:ext>
            </a:extLst>
          </p:cNvPr>
          <p:cNvSpPr/>
          <p:nvPr/>
        </p:nvSpPr>
        <p:spPr bwMode="auto">
          <a:xfrm>
            <a:off x="7441254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E766FB4F-16BF-444E-BD61-B161B40BA759}"/>
              </a:ext>
            </a:extLst>
          </p:cNvPr>
          <p:cNvSpPr/>
          <p:nvPr/>
        </p:nvSpPr>
        <p:spPr bwMode="auto">
          <a:xfrm>
            <a:off x="7738412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05CEBFD1-4BB4-BB4E-8B67-7EE33002BCC7}"/>
              </a:ext>
            </a:extLst>
          </p:cNvPr>
          <p:cNvSpPr/>
          <p:nvPr/>
        </p:nvSpPr>
        <p:spPr bwMode="auto">
          <a:xfrm>
            <a:off x="8042645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525735B8-600D-0D4E-874A-449E1391E343}"/>
              </a:ext>
            </a:extLst>
          </p:cNvPr>
          <p:cNvSpPr/>
          <p:nvPr/>
        </p:nvSpPr>
        <p:spPr bwMode="auto">
          <a:xfrm>
            <a:off x="6276879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473E818B-968C-FE40-B943-0BD23E8588E2}"/>
              </a:ext>
            </a:extLst>
          </p:cNvPr>
          <p:cNvSpPr/>
          <p:nvPr/>
        </p:nvSpPr>
        <p:spPr bwMode="auto">
          <a:xfrm>
            <a:off x="6567973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90D5C2D1-D86E-014F-AA69-A51B37CFC2A9}"/>
              </a:ext>
            </a:extLst>
          </p:cNvPr>
          <p:cNvSpPr/>
          <p:nvPr/>
        </p:nvSpPr>
        <p:spPr bwMode="auto">
          <a:xfrm>
            <a:off x="6853002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7064B79E-2007-4843-87C2-5CAF127489B5}"/>
              </a:ext>
            </a:extLst>
          </p:cNvPr>
          <p:cNvSpPr/>
          <p:nvPr/>
        </p:nvSpPr>
        <p:spPr bwMode="auto">
          <a:xfrm>
            <a:off x="7150160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66D612DA-E197-964F-AA86-D447F618DA39}"/>
              </a:ext>
            </a:extLst>
          </p:cNvPr>
          <p:cNvSpPr/>
          <p:nvPr/>
        </p:nvSpPr>
        <p:spPr bwMode="auto">
          <a:xfrm>
            <a:off x="7441254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C537B7D3-4509-324F-91C0-CB4601EEACF2}"/>
              </a:ext>
            </a:extLst>
          </p:cNvPr>
          <p:cNvSpPr/>
          <p:nvPr/>
        </p:nvSpPr>
        <p:spPr bwMode="auto">
          <a:xfrm>
            <a:off x="7738412" y="3293587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B545510B-3A7B-504F-8AA8-F785564F292F}"/>
              </a:ext>
            </a:extLst>
          </p:cNvPr>
          <p:cNvSpPr/>
          <p:nvPr/>
        </p:nvSpPr>
        <p:spPr bwMode="auto">
          <a:xfrm>
            <a:off x="8042645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D5A9002B-207F-BB4D-AF5E-C76A36487910}"/>
              </a:ext>
            </a:extLst>
          </p:cNvPr>
          <p:cNvSpPr/>
          <p:nvPr/>
        </p:nvSpPr>
        <p:spPr bwMode="auto">
          <a:xfrm>
            <a:off x="6275868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0BA40B65-18EC-8F44-BC91-1769ECC969CE}"/>
              </a:ext>
            </a:extLst>
          </p:cNvPr>
          <p:cNvSpPr/>
          <p:nvPr/>
        </p:nvSpPr>
        <p:spPr bwMode="auto">
          <a:xfrm>
            <a:off x="6573026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4C1ECDC3-7EFB-8C47-9659-B1400D271FEB}"/>
              </a:ext>
            </a:extLst>
          </p:cNvPr>
          <p:cNvSpPr/>
          <p:nvPr/>
        </p:nvSpPr>
        <p:spPr bwMode="auto">
          <a:xfrm>
            <a:off x="6858055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4CE6CFF9-C3EF-284D-8EA6-061216DD8322}"/>
              </a:ext>
            </a:extLst>
          </p:cNvPr>
          <p:cNvSpPr/>
          <p:nvPr/>
        </p:nvSpPr>
        <p:spPr bwMode="auto">
          <a:xfrm>
            <a:off x="7155213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94BE7B88-6057-0D4F-94AE-1B79F41F235E}"/>
              </a:ext>
            </a:extLst>
          </p:cNvPr>
          <p:cNvSpPr/>
          <p:nvPr/>
        </p:nvSpPr>
        <p:spPr bwMode="auto">
          <a:xfrm>
            <a:off x="7446307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55921B11-7B46-2946-8A82-05A62D8009FF}"/>
              </a:ext>
            </a:extLst>
          </p:cNvPr>
          <p:cNvSpPr/>
          <p:nvPr/>
        </p:nvSpPr>
        <p:spPr bwMode="auto">
          <a:xfrm>
            <a:off x="7743465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5A33253A-E105-E748-8605-DD0B04B87624}"/>
              </a:ext>
            </a:extLst>
          </p:cNvPr>
          <p:cNvSpPr/>
          <p:nvPr/>
        </p:nvSpPr>
        <p:spPr bwMode="auto">
          <a:xfrm>
            <a:off x="8047699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9" name="Straight Arrow Connector 318">
            <a:extLst>
              <a:ext uri="{FF2B5EF4-FFF2-40B4-BE49-F238E27FC236}">
                <a16:creationId xmlns:a16="http://schemas.microsoft.com/office/drawing/2014/main" id="{8B29D090-8894-C245-8FCA-3ADCAC0FEC8C}"/>
              </a:ext>
            </a:extLst>
          </p:cNvPr>
          <p:cNvCxnSpPr>
            <a:cxnSpLocks/>
          </p:cNvCxnSpPr>
          <p:nvPr/>
        </p:nvCxnSpPr>
        <p:spPr bwMode="auto">
          <a:xfrm flipV="1">
            <a:off x="6275868" y="3979534"/>
            <a:ext cx="874292" cy="84475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" name="TextBox 323">
            <a:extLst>
              <a:ext uri="{FF2B5EF4-FFF2-40B4-BE49-F238E27FC236}">
                <a16:creationId xmlns:a16="http://schemas.microsoft.com/office/drawing/2014/main" id="{172FC10E-1C90-1344-827D-07658ECBCCC4}"/>
              </a:ext>
            </a:extLst>
          </p:cNvPr>
          <p:cNvSpPr txBox="1"/>
          <p:nvPr/>
        </p:nvSpPr>
        <p:spPr>
          <a:xfrm>
            <a:off x="3131840" y="4921423"/>
            <a:ext cx="1413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Partial products</a:t>
            </a:r>
          </a:p>
        </p:txBody>
      </p:sp>
      <p:sp>
        <p:nvSpPr>
          <p:cNvPr id="325" name="TextBox 324">
            <a:extLst>
              <a:ext uri="{FF2B5EF4-FFF2-40B4-BE49-F238E27FC236}">
                <a16:creationId xmlns:a16="http://schemas.microsoft.com/office/drawing/2014/main" id="{FA1531C4-C4EA-FD4C-9545-9DFF2817C77F}"/>
              </a:ext>
            </a:extLst>
          </p:cNvPr>
          <p:cNvSpPr txBox="1"/>
          <p:nvPr/>
        </p:nvSpPr>
        <p:spPr>
          <a:xfrm>
            <a:off x="6700013" y="4446816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Sum</a:t>
            </a:r>
          </a:p>
        </p:txBody>
      </p:sp>
    </p:spTree>
    <p:extLst>
      <p:ext uri="{BB962C8B-B14F-4D97-AF65-F5344CB8AC3E}">
        <p14:creationId xmlns:p14="http://schemas.microsoft.com/office/powerpoint/2010/main" val="915058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Implementing a Convolutional Layer </a:t>
            </a:r>
            <a:br>
              <a:rPr lang="en-US" sz="3200" dirty="0">
                <a:ea typeface="Arial"/>
                <a:cs typeface="Arial"/>
                <a:sym typeface="Arial"/>
              </a:rPr>
            </a:br>
            <a:r>
              <a:rPr lang="en-US" sz="3200" dirty="0">
                <a:ea typeface="Arial"/>
                <a:cs typeface="Arial"/>
                <a:sym typeface="Arial"/>
              </a:rPr>
              <a:t>with Matrix Multiplication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C0FD2D-9D31-B04B-B67C-48BB66B6437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52B7D0-5B72-1445-A114-FB97DEC0A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70" y="990600"/>
            <a:ext cx="5024060" cy="5867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3973" y="6499227"/>
            <a:ext cx="208582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Reproduced from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68195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Prefix Sum (Scan)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Prefix sum </a:t>
            </a:r>
            <a:r>
              <a:rPr lang="en-US" dirty="0"/>
              <a:t>or </a:t>
            </a:r>
            <a:r>
              <a:rPr lang="en-US" dirty="0">
                <a:solidFill>
                  <a:srgbClr val="7030A0"/>
                </a:solidFill>
              </a:rPr>
              <a:t>scan</a:t>
            </a:r>
            <a:r>
              <a:rPr lang="en-US" dirty="0"/>
              <a:t> is an operation that takes an input array and an associative operator,</a:t>
            </a:r>
          </a:p>
          <a:p>
            <a:pPr lvl="1"/>
            <a:r>
              <a:rPr lang="en-US" dirty="0"/>
              <a:t>E.g., addition, multiplication, maximum, minimum</a:t>
            </a:r>
          </a:p>
          <a:p>
            <a:r>
              <a:rPr lang="en-US" dirty="0"/>
              <a:t>And returns an output array that is the result of recursively applying the associative operator on the elements of the input array</a:t>
            </a:r>
          </a:p>
          <a:p>
            <a:endParaRPr lang="en-US" dirty="0"/>
          </a:p>
          <a:p>
            <a:r>
              <a:rPr lang="en-US" dirty="0"/>
              <a:t>Input array [x</a:t>
            </a:r>
            <a:r>
              <a:rPr lang="en-US" baseline="-25000" dirty="0"/>
              <a:t>0</a:t>
            </a:r>
            <a:r>
              <a:rPr lang="en-US" dirty="0"/>
              <a:t>, x</a:t>
            </a:r>
            <a:r>
              <a:rPr lang="en-US" baseline="-25000" dirty="0"/>
              <a:t>1</a:t>
            </a:r>
            <a:r>
              <a:rPr lang="en-US" dirty="0"/>
              <a:t>, …, x</a:t>
            </a:r>
            <a:r>
              <a:rPr lang="en-US" baseline="-25000" dirty="0"/>
              <a:t>n-1</a:t>
            </a:r>
            <a:r>
              <a:rPr lang="en-US" dirty="0"/>
              <a:t>] </a:t>
            </a:r>
          </a:p>
          <a:p>
            <a:r>
              <a:rPr lang="en-US" dirty="0"/>
              <a:t>Associative operator </a:t>
            </a:r>
            <a:r>
              <a:rPr lang="pt-BR" dirty="0"/>
              <a:t>⊕</a:t>
            </a:r>
          </a:p>
          <a:p>
            <a:endParaRPr lang="en-US" dirty="0"/>
          </a:p>
          <a:p>
            <a:r>
              <a:rPr lang="en-US" dirty="0"/>
              <a:t>An output array [y</a:t>
            </a:r>
            <a:r>
              <a:rPr lang="en-US" baseline="-25000" dirty="0"/>
              <a:t>0</a:t>
            </a:r>
            <a:r>
              <a:rPr lang="en-US" dirty="0"/>
              <a:t>, y</a:t>
            </a:r>
            <a:r>
              <a:rPr lang="en-US" baseline="-25000" dirty="0"/>
              <a:t>1</a:t>
            </a:r>
            <a:r>
              <a:rPr lang="en-US" dirty="0"/>
              <a:t>, …, y</a:t>
            </a:r>
            <a:r>
              <a:rPr lang="en-US" baseline="-25000" dirty="0"/>
              <a:t>n-1</a:t>
            </a:r>
            <a:r>
              <a:rPr lang="en-US" dirty="0"/>
              <a:t>] where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Exclusive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/>
              <a:t>scan: </a:t>
            </a:r>
            <a:r>
              <a:rPr lang="en-US" dirty="0" err="1"/>
              <a:t>y</a:t>
            </a:r>
            <a:r>
              <a:rPr lang="en-US" baseline="-25000" dirty="0" err="1"/>
              <a:t>i</a:t>
            </a:r>
            <a:r>
              <a:rPr lang="en-US" dirty="0"/>
              <a:t> = x</a:t>
            </a:r>
            <a:r>
              <a:rPr lang="en-US" baseline="-25000" dirty="0"/>
              <a:t>0</a:t>
            </a:r>
            <a:r>
              <a:rPr lang="en-US" dirty="0"/>
              <a:t> </a:t>
            </a:r>
            <a:r>
              <a:rPr lang="pt-BR" dirty="0"/>
              <a:t>⊕ </a:t>
            </a:r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pt-BR" dirty="0"/>
              <a:t>⊕ ... ⊕ </a:t>
            </a:r>
            <a:r>
              <a:rPr lang="en-US" dirty="0"/>
              <a:t>x</a:t>
            </a:r>
            <a:r>
              <a:rPr lang="en-US" baseline="-25000" dirty="0"/>
              <a:t>i-1</a:t>
            </a:r>
            <a:endParaRPr lang="en-US" dirty="0"/>
          </a:p>
          <a:p>
            <a:pPr lvl="1"/>
            <a:r>
              <a:rPr lang="en-US" dirty="0">
                <a:solidFill>
                  <a:srgbClr val="00B050"/>
                </a:solidFill>
              </a:rPr>
              <a:t>Inclusive </a:t>
            </a:r>
            <a:r>
              <a:rPr lang="en-US" dirty="0"/>
              <a:t>scan: </a:t>
            </a:r>
            <a:r>
              <a:rPr lang="en-US" dirty="0" err="1"/>
              <a:t>y</a:t>
            </a:r>
            <a:r>
              <a:rPr lang="en-US" baseline="-25000" dirty="0" err="1"/>
              <a:t>i</a:t>
            </a:r>
            <a:r>
              <a:rPr lang="en-US" dirty="0"/>
              <a:t> = x</a:t>
            </a:r>
            <a:r>
              <a:rPr lang="en-US" baseline="-25000" dirty="0"/>
              <a:t>0</a:t>
            </a:r>
            <a:r>
              <a:rPr lang="en-US" dirty="0"/>
              <a:t> </a:t>
            </a:r>
            <a:r>
              <a:rPr lang="pt-BR" dirty="0"/>
              <a:t>⊕ </a:t>
            </a:r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pt-BR" dirty="0"/>
              <a:t>⊕ ... ⊕ </a:t>
            </a:r>
            <a:r>
              <a:rPr lang="en-US" dirty="0"/>
              <a:t>x</a:t>
            </a:r>
            <a:r>
              <a:rPr lang="en-US" baseline="-25000" dirty="0"/>
              <a:t>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239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136"/>
          <p:cNvSpPr txBox="1">
            <a:spLocks noChangeArrowheads="1"/>
          </p:cNvSpPr>
          <p:nvPr/>
        </p:nvSpPr>
        <p:spPr bwMode="auto">
          <a:xfrm>
            <a:off x="179512" y="2060848"/>
            <a:ext cx="32447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Per-block (Inclusive) Scan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39001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5134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773996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235323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69665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619304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5080631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54195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46461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92593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387266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92868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(Inclusive) Scan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0" name="Rectangle 59"/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6DCA76C-EBE3-5D42-9461-AC0AA4CBA08C}"/>
              </a:ext>
            </a:extLst>
          </p:cNvPr>
          <p:cNvSpPr/>
          <p:nvPr/>
        </p:nvSpPr>
        <p:spPr>
          <a:xfrm>
            <a:off x="928688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EDA74A7-C8FF-5F4E-9682-E12E40BEA28E}"/>
              </a:ext>
            </a:extLst>
          </p:cNvPr>
          <p:cNvSpPr/>
          <p:nvPr/>
        </p:nvSpPr>
        <p:spPr>
          <a:xfrm>
            <a:off x="2755900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FBD1F47-5D90-424B-9B41-043729B1C68C}"/>
              </a:ext>
            </a:extLst>
          </p:cNvPr>
          <p:cNvSpPr/>
          <p:nvPr/>
        </p:nvSpPr>
        <p:spPr>
          <a:xfrm>
            <a:off x="4606925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DB58126-7F64-3C46-AC3E-0C1C3D15D2BB}"/>
              </a:ext>
            </a:extLst>
          </p:cNvPr>
          <p:cNvSpPr/>
          <p:nvPr/>
        </p:nvSpPr>
        <p:spPr>
          <a:xfrm>
            <a:off x="6444208" y="1268760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81266B-503E-C548-8C81-97DAEA741B4F}"/>
              </a:ext>
            </a:extLst>
          </p:cNvPr>
          <p:cNvSpPr txBox="1"/>
          <p:nvPr/>
        </p:nvSpPr>
        <p:spPr>
          <a:xfrm>
            <a:off x="1331640" y="89942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C046B3-F6BE-F748-8AF3-1E46E9B0AA08}"/>
              </a:ext>
            </a:extLst>
          </p:cNvPr>
          <p:cNvSpPr txBox="1"/>
          <p:nvPr/>
        </p:nvSpPr>
        <p:spPr>
          <a:xfrm>
            <a:off x="3180909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8867ED-0399-3743-AF31-50417D0BDFDD}"/>
              </a:ext>
            </a:extLst>
          </p:cNvPr>
          <p:cNvSpPr txBox="1"/>
          <p:nvPr/>
        </p:nvSpPr>
        <p:spPr>
          <a:xfrm>
            <a:off x="5004048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100502-8A57-AC4A-90B6-2D838C01E63D}"/>
              </a:ext>
            </a:extLst>
          </p:cNvPr>
          <p:cNvSpPr txBox="1"/>
          <p:nvPr/>
        </p:nvSpPr>
        <p:spPr>
          <a:xfrm>
            <a:off x="6876256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788A564-25AC-5A48-8201-1199083FEB71}"/>
              </a:ext>
            </a:extLst>
          </p:cNvPr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B22E9F6-82CC-0944-97AE-204AC7088DC7}"/>
              </a:ext>
            </a:extLst>
          </p:cNvPr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533074D-0FC1-184C-A870-74D0527AB24A}"/>
              </a:ext>
            </a:extLst>
          </p:cNvPr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D7EF8C8-6117-344D-B25E-7438E5F85ACD}"/>
              </a:ext>
            </a:extLst>
          </p:cNvPr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7FE3089-55AE-8640-B796-6A187872F9F3}"/>
              </a:ext>
            </a:extLst>
          </p:cNvPr>
          <p:cNvSpPr/>
          <p:nvPr/>
        </p:nvSpPr>
        <p:spPr>
          <a:xfrm>
            <a:off x="936940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F7D8E39-4D10-F34D-B095-39EECCCF3CF4}"/>
              </a:ext>
            </a:extLst>
          </p:cNvPr>
          <p:cNvSpPr/>
          <p:nvPr/>
        </p:nvSpPr>
        <p:spPr>
          <a:xfrm>
            <a:off x="2764152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2A7402-11EB-C345-89BA-6E058117012A}"/>
              </a:ext>
            </a:extLst>
          </p:cNvPr>
          <p:cNvSpPr/>
          <p:nvPr/>
        </p:nvSpPr>
        <p:spPr>
          <a:xfrm>
            <a:off x="4615177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9524B54-9C31-AA4C-99FE-9D8E6BCB786A}"/>
              </a:ext>
            </a:extLst>
          </p:cNvPr>
          <p:cNvSpPr/>
          <p:nvPr/>
        </p:nvSpPr>
        <p:spPr>
          <a:xfrm>
            <a:off x="6452460" y="2441749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5611" name="Group 25610">
            <a:extLst>
              <a:ext uri="{FF2B5EF4-FFF2-40B4-BE49-F238E27FC236}">
                <a16:creationId xmlns:a16="http://schemas.microsoft.com/office/drawing/2014/main" id="{4AADAB7B-C33C-144C-AC3C-C31AA6DEDEBE}"/>
              </a:ext>
            </a:extLst>
          </p:cNvPr>
          <p:cNvGrpSpPr/>
          <p:nvPr/>
        </p:nvGrpSpPr>
        <p:grpSpPr>
          <a:xfrm>
            <a:off x="3732591" y="3356992"/>
            <a:ext cx="1828800" cy="457200"/>
            <a:chOff x="3732591" y="3356992"/>
            <a:chExt cx="1828800" cy="457200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9394204-99CC-A441-8579-225C885D6261}"/>
                </a:ext>
              </a:extLst>
            </p:cNvPr>
            <p:cNvSpPr/>
            <p:nvPr/>
          </p:nvSpPr>
          <p:spPr bwMode="auto">
            <a:xfrm>
              <a:off x="37325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A410FA3-EAAD-FB48-8D25-8126011E2882}"/>
                </a:ext>
              </a:extLst>
            </p:cNvPr>
            <p:cNvSpPr/>
            <p:nvPr/>
          </p:nvSpPr>
          <p:spPr bwMode="auto">
            <a:xfrm>
              <a:off x="41897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7A1B0E4-26A1-C947-A19C-DEE6D3E52AAA}"/>
                </a:ext>
              </a:extLst>
            </p:cNvPr>
            <p:cNvSpPr/>
            <p:nvPr/>
          </p:nvSpPr>
          <p:spPr bwMode="auto">
            <a:xfrm>
              <a:off x="46469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CECDC7B5-2DA5-7E49-A248-5008CDE9766B}"/>
                </a:ext>
              </a:extLst>
            </p:cNvPr>
            <p:cNvSpPr/>
            <p:nvPr/>
          </p:nvSpPr>
          <p:spPr bwMode="auto">
            <a:xfrm>
              <a:off x="51041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194E3C-2259-5146-9EA7-6C5279D0066B}"/>
              </a:ext>
            </a:extLst>
          </p:cNvPr>
          <p:cNvGrpSpPr/>
          <p:nvPr/>
        </p:nvGrpSpPr>
        <p:grpSpPr>
          <a:xfrm>
            <a:off x="3732591" y="3933056"/>
            <a:ext cx="1828800" cy="457200"/>
            <a:chOff x="3732591" y="5780112"/>
            <a:chExt cx="1828800" cy="457200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703EB3E-8316-354B-82E5-2929D14C0ACC}"/>
                </a:ext>
              </a:extLst>
            </p:cNvPr>
            <p:cNvSpPr/>
            <p:nvPr/>
          </p:nvSpPr>
          <p:spPr bwMode="auto">
            <a:xfrm>
              <a:off x="37325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34B3D23-8943-F94E-B820-300AD700255F}"/>
                </a:ext>
              </a:extLst>
            </p:cNvPr>
            <p:cNvSpPr/>
            <p:nvPr/>
          </p:nvSpPr>
          <p:spPr bwMode="auto">
            <a:xfrm>
              <a:off x="41897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F1E225-642A-824E-97D0-713E71317C8A}"/>
                </a:ext>
              </a:extLst>
            </p:cNvPr>
            <p:cNvSpPr/>
            <p:nvPr/>
          </p:nvSpPr>
          <p:spPr bwMode="auto">
            <a:xfrm>
              <a:off x="46469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1FB4875-1C6A-D24B-8D7E-FDAD76D16018}"/>
                </a:ext>
              </a:extLst>
            </p:cNvPr>
            <p:cNvSpPr/>
            <p:nvPr/>
          </p:nvSpPr>
          <p:spPr bwMode="auto">
            <a:xfrm>
              <a:off x="51041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3BC47D5B-6B4F-3C46-81BE-71ABC7706A96}"/>
              </a:ext>
            </a:extLst>
          </p:cNvPr>
          <p:cNvCxnSpPr>
            <a:cxnSpLocks/>
            <a:stCxn id="58" idx="2"/>
            <a:endCxn id="67" idx="0"/>
          </p:cNvCxnSpPr>
          <p:nvPr/>
        </p:nvCxnSpPr>
        <p:spPr>
          <a:xfrm>
            <a:off x="2541269" y="3015536"/>
            <a:ext cx="1419922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7B3F74A-A49D-D941-BF23-05FFF2D2DF76}"/>
              </a:ext>
            </a:extLst>
          </p:cNvPr>
          <p:cNvCxnSpPr>
            <a:cxnSpLocks/>
            <a:stCxn id="59" idx="2"/>
            <a:endCxn id="68" idx="0"/>
          </p:cNvCxnSpPr>
          <p:nvPr/>
        </p:nvCxnSpPr>
        <p:spPr>
          <a:xfrm>
            <a:off x="4386577" y="3015536"/>
            <a:ext cx="3181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457F3173-E53C-BC4C-AEF4-E0C81812D97D}"/>
              </a:ext>
            </a:extLst>
          </p:cNvPr>
          <p:cNvCxnSpPr>
            <a:cxnSpLocks/>
            <a:stCxn id="65" idx="2"/>
            <a:endCxn id="69" idx="0"/>
          </p:cNvCxnSpPr>
          <p:nvPr/>
        </p:nvCxnSpPr>
        <p:spPr>
          <a:xfrm flipH="1">
            <a:off x="4875591" y="3015536"/>
            <a:ext cx="135629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22D0122-E028-1A4C-B4BB-287366DF63AE}"/>
              </a:ext>
            </a:extLst>
          </p:cNvPr>
          <p:cNvCxnSpPr>
            <a:cxnSpLocks/>
            <a:stCxn id="66" idx="2"/>
            <a:endCxn id="70" idx="0"/>
          </p:cNvCxnSpPr>
          <p:nvPr/>
        </p:nvCxnSpPr>
        <p:spPr>
          <a:xfrm flipH="1">
            <a:off x="5332791" y="3015536"/>
            <a:ext cx="2744409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36">
            <a:extLst>
              <a:ext uri="{FF2B5EF4-FFF2-40B4-BE49-F238E27FC236}">
                <a16:creationId xmlns:a16="http://schemas.microsoft.com/office/drawing/2014/main" id="{A2483164-54CD-5040-A5E4-318BD5E53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3972085"/>
            <a:ext cx="20441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Scan Partial Sums</a:t>
            </a:r>
          </a:p>
        </p:txBody>
      </p:sp>
      <p:sp>
        <p:nvSpPr>
          <p:cNvPr id="92" name="TextBox 136">
            <a:extLst>
              <a:ext uri="{FF2B5EF4-FFF2-40B4-BE49-F238E27FC236}">
                <a16:creationId xmlns:a16="http://schemas.microsoft.com/office/drawing/2014/main" id="{2C17E2A5-96CD-6940-A93C-85A895422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507940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10E0E0C-F697-2248-9365-A49350D7C4BE}"/>
              </a:ext>
            </a:extLst>
          </p:cNvPr>
          <p:cNvSpPr/>
          <p:nvPr/>
        </p:nvSpPr>
        <p:spPr bwMode="auto">
          <a:xfrm>
            <a:off x="139001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B93E39DF-C0C2-3645-8101-83A9B08490E3}"/>
              </a:ext>
            </a:extLst>
          </p:cNvPr>
          <p:cNvSpPr/>
          <p:nvPr/>
        </p:nvSpPr>
        <p:spPr bwMode="auto">
          <a:xfrm>
            <a:off x="185134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39700DC-7CEA-954E-8269-DD04133FB7CC}"/>
              </a:ext>
            </a:extLst>
          </p:cNvPr>
          <p:cNvSpPr/>
          <p:nvPr/>
        </p:nvSpPr>
        <p:spPr bwMode="auto">
          <a:xfrm>
            <a:off x="231266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4461C01-4CC1-F149-B12E-D940281EF3FB}"/>
              </a:ext>
            </a:extLst>
          </p:cNvPr>
          <p:cNvSpPr/>
          <p:nvPr/>
        </p:nvSpPr>
        <p:spPr bwMode="auto">
          <a:xfrm>
            <a:off x="2773996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B444C60-6DCE-5B48-9A44-2FBCCE60EDFA}"/>
              </a:ext>
            </a:extLst>
          </p:cNvPr>
          <p:cNvSpPr/>
          <p:nvPr/>
        </p:nvSpPr>
        <p:spPr bwMode="auto">
          <a:xfrm>
            <a:off x="3235323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C3B7F1A-1A93-2048-816E-005EFD1CD97C}"/>
              </a:ext>
            </a:extLst>
          </p:cNvPr>
          <p:cNvSpPr/>
          <p:nvPr/>
        </p:nvSpPr>
        <p:spPr bwMode="auto">
          <a:xfrm>
            <a:off x="369665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82A018A-C18A-EC44-91A9-4E01FF062A73}"/>
              </a:ext>
            </a:extLst>
          </p:cNvPr>
          <p:cNvSpPr/>
          <p:nvPr/>
        </p:nvSpPr>
        <p:spPr bwMode="auto">
          <a:xfrm>
            <a:off x="4157977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79ECC62-E8B7-8E45-BA26-F067A441BD68}"/>
              </a:ext>
            </a:extLst>
          </p:cNvPr>
          <p:cNvSpPr/>
          <p:nvPr/>
        </p:nvSpPr>
        <p:spPr bwMode="auto">
          <a:xfrm>
            <a:off x="4619304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D61340F-5300-8C43-B4F3-E37F5973727F}"/>
              </a:ext>
            </a:extLst>
          </p:cNvPr>
          <p:cNvSpPr/>
          <p:nvPr/>
        </p:nvSpPr>
        <p:spPr bwMode="auto">
          <a:xfrm>
            <a:off x="5080631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0223F1E-215B-8548-9D83-D36F9ACF666C}"/>
              </a:ext>
            </a:extLst>
          </p:cNvPr>
          <p:cNvSpPr/>
          <p:nvPr/>
        </p:nvSpPr>
        <p:spPr bwMode="auto">
          <a:xfrm>
            <a:off x="554195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1438998-283E-0F4A-B0B7-3749BA1B0694}"/>
              </a:ext>
            </a:extLst>
          </p:cNvPr>
          <p:cNvSpPr/>
          <p:nvPr/>
        </p:nvSpPr>
        <p:spPr bwMode="auto">
          <a:xfrm>
            <a:off x="600328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62616B-D017-FA45-A8E5-CF13632CA3DF}"/>
              </a:ext>
            </a:extLst>
          </p:cNvPr>
          <p:cNvSpPr/>
          <p:nvPr/>
        </p:nvSpPr>
        <p:spPr bwMode="auto">
          <a:xfrm>
            <a:off x="646461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108A9D6-8B95-A34A-8FBD-41C3C0CC5FA3}"/>
              </a:ext>
            </a:extLst>
          </p:cNvPr>
          <p:cNvSpPr/>
          <p:nvPr/>
        </p:nvSpPr>
        <p:spPr bwMode="auto">
          <a:xfrm>
            <a:off x="692593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F6B6A4-087D-5D4A-BFE3-97AE9A2CAA54}"/>
              </a:ext>
            </a:extLst>
          </p:cNvPr>
          <p:cNvSpPr/>
          <p:nvPr/>
        </p:nvSpPr>
        <p:spPr bwMode="auto">
          <a:xfrm>
            <a:off x="7387266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31A6C69-DC50-3649-9309-5872E5F75C3E}"/>
              </a:ext>
            </a:extLst>
          </p:cNvPr>
          <p:cNvSpPr/>
          <p:nvPr/>
        </p:nvSpPr>
        <p:spPr bwMode="auto">
          <a:xfrm>
            <a:off x="92868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46A6C82-0DE3-2145-BBEB-909A18F3A3D7}"/>
              </a:ext>
            </a:extLst>
          </p:cNvPr>
          <p:cNvSpPr/>
          <p:nvPr/>
        </p:nvSpPr>
        <p:spPr bwMode="auto">
          <a:xfrm>
            <a:off x="784860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grpSp>
        <p:nvGrpSpPr>
          <p:cNvPr id="25613" name="Group 25612">
            <a:extLst>
              <a:ext uri="{FF2B5EF4-FFF2-40B4-BE49-F238E27FC236}">
                <a16:creationId xmlns:a16="http://schemas.microsoft.com/office/drawing/2014/main" id="{5E952008-A478-FB49-BE91-4E98FFC59918}"/>
              </a:ext>
            </a:extLst>
          </p:cNvPr>
          <p:cNvGrpSpPr/>
          <p:nvPr/>
        </p:nvGrpSpPr>
        <p:grpSpPr>
          <a:xfrm>
            <a:off x="928688" y="4664705"/>
            <a:ext cx="7385364" cy="684000"/>
            <a:chOff x="928688" y="4664705"/>
            <a:chExt cx="7385364" cy="684000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48B6575-8F3F-1A48-8725-EB5C39BFA7B8}"/>
                </a:ext>
              </a:extLst>
            </p:cNvPr>
            <p:cNvSpPr/>
            <p:nvPr/>
          </p:nvSpPr>
          <p:spPr bwMode="auto">
            <a:xfrm>
              <a:off x="139001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F8333A4-228E-D340-882B-754DF76B2985}"/>
                </a:ext>
              </a:extLst>
            </p:cNvPr>
            <p:cNvSpPr/>
            <p:nvPr/>
          </p:nvSpPr>
          <p:spPr bwMode="auto">
            <a:xfrm>
              <a:off x="185134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DAA75E4-4B49-C740-BDBA-1C9E9CE3B15F}"/>
                </a:ext>
              </a:extLst>
            </p:cNvPr>
            <p:cNvSpPr/>
            <p:nvPr/>
          </p:nvSpPr>
          <p:spPr bwMode="auto">
            <a:xfrm>
              <a:off x="231266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E10FC02D-7824-754A-98B7-5CF91EFAF3AB}"/>
                </a:ext>
              </a:extLst>
            </p:cNvPr>
            <p:cNvSpPr/>
            <p:nvPr/>
          </p:nvSpPr>
          <p:spPr bwMode="auto">
            <a:xfrm>
              <a:off x="277399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FE8CB7AF-C657-2442-B7D9-5D0ABE3C7A85}"/>
                </a:ext>
              </a:extLst>
            </p:cNvPr>
            <p:cNvSpPr/>
            <p:nvPr/>
          </p:nvSpPr>
          <p:spPr bwMode="auto">
            <a:xfrm>
              <a:off x="3235323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7711B62-6E24-9742-A3FD-202D0E2B32F5}"/>
                </a:ext>
              </a:extLst>
            </p:cNvPr>
            <p:cNvSpPr/>
            <p:nvPr/>
          </p:nvSpPr>
          <p:spPr bwMode="auto">
            <a:xfrm>
              <a:off x="369665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CA79C90D-5935-E24D-8F99-F97A5AA0138E}"/>
                </a:ext>
              </a:extLst>
            </p:cNvPr>
            <p:cNvSpPr/>
            <p:nvPr/>
          </p:nvSpPr>
          <p:spPr bwMode="auto">
            <a:xfrm>
              <a:off x="4157977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79CD9B74-476F-5549-A30C-919C852766CF}"/>
                </a:ext>
              </a:extLst>
            </p:cNvPr>
            <p:cNvSpPr/>
            <p:nvPr/>
          </p:nvSpPr>
          <p:spPr bwMode="auto">
            <a:xfrm>
              <a:off x="4619304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AE68C7DF-AA4D-1E40-A47D-97E818EDCB47}"/>
                </a:ext>
              </a:extLst>
            </p:cNvPr>
            <p:cNvSpPr/>
            <p:nvPr/>
          </p:nvSpPr>
          <p:spPr bwMode="auto">
            <a:xfrm>
              <a:off x="5080631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E5685C90-F94F-AF48-9278-4B5B79B6B3DA}"/>
                </a:ext>
              </a:extLst>
            </p:cNvPr>
            <p:cNvSpPr/>
            <p:nvPr/>
          </p:nvSpPr>
          <p:spPr bwMode="auto">
            <a:xfrm>
              <a:off x="554195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E996BCF-0E2A-4A41-9DC1-0AB67A71C427}"/>
                </a:ext>
              </a:extLst>
            </p:cNvPr>
            <p:cNvSpPr/>
            <p:nvPr/>
          </p:nvSpPr>
          <p:spPr bwMode="auto">
            <a:xfrm>
              <a:off x="600328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DFDEFBC-1073-2240-BAEC-569772E456CE}"/>
                </a:ext>
              </a:extLst>
            </p:cNvPr>
            <p:cNvSpPr/>
            <p:nvPr/>
          </p:nvSpPr>
          <p:spPr bwMode="auto">
            <a:xfrm>
              <a:off x="646461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8F27CF1-937E-F146-8CF2-38A4B101688C}"/>
                </a:ext>
              </a:extLst>
            </p:cNvPr>
            <p:cNvSpPr/>
            <p:nvPr/>
          </p:nvSpPr>
          <p:spPr bwMode="auto">
            <a:xfrm>
              <a:off x="692593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C6ED0C1-A32A-7F4B-AA40-EA325D0A3025}"/>
                </a:ext>
              </a:extLst>
            </p:cNvPr>
            <p:cNvSpPr/>
            <p:nvPr/>
          </p:nvSpPr>
          <p:spPr bwMode="auto">
            <a:xfrm>
              <a:off x="7387266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D9935A6-E4A4-714E-AD17-326CD2FB8D75}"/>
                </a:ext>
              </a:extLst>
            </p:cNvPr>
            <p:cNvSpPr/>
            <p:nvPr/>
          </p:nvSpPr>
          <p:spPr bwMode="auto">
            <a:xfrm>
              <a:off x="92868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48702168-B8CF-0D42-B53B-D986E3F6F4CA}"/>
                </a:ext>
              </a:extLst>
            </p:cNvPr>
            <p:cNvSpPr/>
            <p:nvPr/>
          </p:nvSpPr>
          <p:spPr bwMode="auto">
            <a:xfrm>
              <a:off x="784860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E8433A58-31A3-F841-B0A1-CA7FC2583896}"/>
                </a:ext>
              </a:extLst>
            </p:cNvPr>
            <p:cNvSpPr/>
            <p:nvPr/>
          </p:nvSpPr>
          <p:spPr>
            <a:xfrm>
              <a:off x="936940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9E6D6F67-9D20-184F-BAC2-CACF1209B5ED}"/>
                </a:ext>
              </a:extLst>
            </p:cNvPr>
            <p:cNvSpPr/>
            <p:nvPr/>
          </p:nvSpPr>
          <p:spPr>
            <a:xfrm>
              <a:off x="2764152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B4199CE6-6DAE-3A43-9002-632181BF9888}"/>
                </a:ext>
              </a:extLst>
            </p:cNvPr>
            <p:cNvSpPr/>
            <p:nvPr/>
          </p:nvSpPr>
          <p:spPr>
            <a:xfrm>
              <a:off x="4615177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A8A99726-B210-964A-B2EE-09B408E18CCF}"/>
                </a:ext>
              </a:extLst>
            </p:cNvPr>
            <p:cNvSpPr/>
            <p:nvPr/>
          </p:nvSpPr>
          <p:spPr>
            <a:xfrm>
              <a:off x="6452460" y="4664705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5614" name="Group 25613">
            <a:extLst>
              <a:ext uri="{FF2B5EF4-FFF2-40B4-BE49-F238E27FC236}">
                <a16:creationId xmlns:a16="http://schemas.microsoft.com/office/drawing/2014/main" id="{42AD469B-B3B0-0746-B740-48BFAA2906CD}"/>
              </a:ext>
            </a:extLst>
          </p:cNvPr>
          <p:cNvGrpSpPr/>
          <p:nvPr/>
        </p:nvGrpSpPr>
        <p:grpSpPr>
          <a:xfrm>
            <a:off x="3673790" y="4238805"/>
            <a:ext cx="3709466" cy="425900"/>
            <a:chOff x="3673790" y="4238805"/>
            <a:chExt cx="3709466" cy="425900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2FDB83AF-B5CF-6C4D-88E2-B48DFFF87731}"/>
                </a:ext>
              </a:extLst>
            </p:cNvPr>
            <p:cNvCxnSpPr>
              <a:cxnSpLocks/>
              <a:stCxn id="72" idx="2"/>
              <a:endCxn id="140" idx="0"/>
            </p:cNvCxnSpPr>
            <p:nvPr/>
          </p:nvCxnSpPr>
          <p:spPr>
            <a:xfrm flipH="1">
              <a:off x="3673790" y="4390256"/>
              <a:ext cx="287401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07F1DD7B-4930-F44B-83DF-1EC545D35525}"/>
                </a:ext>
              </a:extLst>
            </p:cNvPr>
            <p:cNvCxnSpPr>
              <a:cxnSpLocks/>
              <a:stCxn id="73" idx="2"/>
              <a:endCxn id="141" idx="0"/>
            </p:cNvCxnSpPr>
            <p:nvPr/>
          </p:nvCxnSpPr>
          <p:spPr>
            <a:xfrm>
              <a:off x="4418391" y="4390256"/>
              <a:ext cx="1106424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A214DBD9-DB2B-A641-91BB-C85C390ABB47}"/>
                </a:ext>
              </a:extLst>
            </p:cNvPr>
            <p:cNvCxnSpPr>
              <a:cxnSpLocks/>
              <a:stCxn id="79" idx="2"/>
              <a:endCxn id="142" idx="0"/>
            </p:cNvCxnSpPr>
            <p:nvPr/>
          </p:nvCxnSpPr>
          <p:spPr>
            <a:xfrm>
              <a:off x="4875591" y="4390256"/>
              <a:ext cx="2507665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36">
              <a:extLst>
                <a:ext uri="{FF2B5EF4-FFF2-40B4-BE49-F238E27FC236}">
                  <a16:creationId xmlns:a16="http://schemas.microsoft.com/office/drawing/2014/main" id="{33A4813D-72B5-6A46-B42E-E1636467A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1805" y="4238805"/>
              <a:ext cx="58541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</a:t>
              </a:r>
            </a:p>
          </p:txBody>
        </p:sp>
      </p:grp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B881917-DA92-DB49-932B-40FCA00CBC37}"/>
              </a:ext>
            </a:extLst>
          </p:cNvPr>
          <p:cNvCxnSpPr>
            <a:cxnSpLocks/>
            <a:stCxn id="122" idx="2"/>
            <a:endCxn id="96" idx="0"/>
          </p:cNvCxnSpPr>
          <p:nvPr/>
        </p:nvCxnSpPr>
        <p:spPr>
          <a:xfrm>
            <a:off x="3002596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B5BA342-31B3-914F-880D-E24DF51D8E5E}"/>
              </a:ext>
            </a:extLst>
          </p:cNvPr>
          <p:cNvCxnSpPr>
            <a:cxnSpLocks/>
            <a:stCxn id="123" idx="2"/>
            <a:endCxn id="104" idx="0"/>
          </p:cNvCxnSpPr>
          <p:nvPr/>
        </p:nvCxnSpPr>
        <p:spPr>
          <a:xfrm>
            <a:off x="3463923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84E35CF-D03F-2142-BE1E-3EFD0D55A3A9}"/>
              </a:ext>
            </a:extLst>
          </p:cNvPr>
          <p:cNvCxnSpPr>
            <a:cxnSpLocks/>
            <a:stCxn id="124" idx="2"/>
            <a:endCxn id="105" idx="0"/>
          </p:cNvCxnSpPr>
          <p:nvPr/>
        </p:nvCxnSpPr>
        <p:spPr>
          <a:xfrm>
            <a:off x="3925250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CE82DEA-267B-4141-A3A6-D54DB07D74B2}"/>
              </a:ext>
            </a:extLst>
          </p:cNvPr>
          <p:cNvCxnSpPr>
            <a:cxnSpLocks/>
          </p:cNvCxnSpPr>
          <p:nvPr/>
        </p:nvCxnSpPr>
        <p:spPr>
          <a:xfrm flipH="1">
            <a:off x="4386570" y="5238492"/>
            <a:ext cx="7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D823777-D7F5-0D4F-B592-A147F390F957}"/>
              </a:ext>
            </a:extLst>
          </p:cNvPr>
          <p:cNvCxnSpPr>
            <a:cxnSpLocks/>
            <a:stCxn id="126" idx="2"/>
            <a:endCxn id="107" idx="0"/>
          </p:cNvCxnSpPr>
          <p:nvPr/>
        </p:nvCxnSpPr>
        <p:spPr>
          <a:xfrm>
            <a:off x="4847904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88331644-8617-4545-9C99-39B81DF0B710}"/>
              </a:ext>
            </a:extLst>
          </p:cNvPr>
          <p:cNvCxnSpPr>
            <a:cxnSpLocks/>
            <a:stCxn id="127" idx="2"/>
            <a:endCxn id="108" idx="0"/>
          </p:cNvCxnSpPr>
          <p:nvPr/>
        </p:nvCxnSpPr>
        <p:spPr>
          <a:xfrm>
            <a:off x="5309231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99CDE16F-86B0-ED47-846F-56CA72A260A9}"/>
              </a:ext>
            </a:extLst>
          </p:cNvPr>
          <p:cNvCxnSpPr>
            <a:cxnSpLocks/>
            <a:stCxn id="128" idx="2"/>
            <a:endCxn id="109" idx="0"/>
          </p:cNvCxnSpPr>
          <p:nvPr/>
        </p:nvCxnSpPr>
        <p:spPr>
          <a:xfrm>
            <a:off x="5770558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01D69075-B11C-2B45-8CA4-2BD19C6175E1}"/>
              </a:ext>
            </a:extLst>
          </p:cNvPr>
          <p:cNvCxnSpPr>
            <a:cxnSpLocks/>
          </p:cNvCxnSpPr>
          <p:nvPr/>
        </p:nvCxnSpPr>
        <p:spPr>
          <a:xfrm flipH="1">
            <a:off x="6231878" y="5238492"/>
            <a:ext cx="7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4FA7F2FB-8A51-0148-99EE-1A8D6698EAA3}"/>
              </a:ext>
            </a:extLst>
          </p:cNvPr>
          <p:cNvCxnSpPr>
            <a:cxnSpLocks/>
            <a:stCxn id="130" idx="2"/>
            <a:endCxn id="111" idx="0"/>
          </p:cNvCxnSpPr>
          <p:nvPr/>
        </p:nvCxnSpPr>
        <p:spPr>
          <a:xfrm>
            <a:off x="6693212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C5EA061C-9357-D34F-AFAE-FF9A02A4C18C}"/>
              </a:ext>
            </a:extLst>
          </p:cNvPr>
          <p:cNvCxnSpPr>
            <a:cxnSpLocks/>
            <a:stCxn id="131" idx="2"/>
            <a:endCxn id="112" idx="0"/>
          </p:cNvCxnSpPr>
          <p:nvPr/>
        </p:nvCxnSpPr>
        <p:spPr>
          <a:xfrm>
            <a:off x="7154539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BBAFD0AF-292F-A141-AB27-6F74D387A7C8}"/>
              </a:ext>
            </a:extLst>
          </p:cNvPr>
          <p:cNvCxnSpPr>
            <a:cxnSpLocks/>
            <a:stCxn id="132" idx="2"/>
            <a:endCxn id="113" idx="0"/>
          </p:cNvCxnSpPr>
          <p:nvPr/>
        </p:nvCxnSpPr>
        <p:spPr>
          <a:xfrm>
            <a:off x="7615866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E924A8A3-0ED2-874A-9FAB-567DAB238D24}"/>
              </a:ext>
            </a:extLst>
          </p:cNvPr>
          <p:cNvCxnSpPr>
            <a:cxnSpLocks/>
            <a:endCxn id="115" idx="0"/>
          </p:cNvCxnSpPr>
          <p:nvPr/>
        </p:nvCxnSpPr>
        <p:spPr>
          <a:xfrm>
            <a:off x="8077200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36">
            <a:extLst>
              <a:ext uri="{FF2B5EF4-FFF2-40B4-BE49-F238E27FC236}">
                <a16:creationId xmlns:a16="http://schemas.microsoft.com/office/drawing/2014/main" id="{DD215886-ED1D-EA42-9041-68F4CA9B8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4136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+10</a:t>
            </a:r>
          </a:p>
        </p:txBody>
      </p:sp>
      <p:sp>
        <p:nvSpPr>
          <p:cNvPr id="171" name="TextBox 136">
            <a:extLst>
              <a:ext uri="{FF2B5EF4-FFF2-40B4-BE49-F238E27FC236}">
                <a16:creationId xmlns:a16="http://schemas.microsoft.com/office/drawing/2014/main" id="{9E436E2C-5D22-D445-8F6D-ACD510C0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+14</a:t>
            </a:r>
          </a:p>
        </p:txBody>
      </p:sp>
      <p:sp>
        <p:nvSpPr>
          <p:cNvPr id="172" name="TextBox 136">
            <a:extLst>
              <a:ext uri="{FF2B5EF4-FFF2-40B4-BE49-F238E27FC236}">
                <a16:creationId xmlns:a16="http://schemas.microsoft.com/office/drawing/2014/main" id="{6164B33D-0B81-4145-9B9D-D111986D0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225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+20</a:t>
            </a:r>
          </a:p>
        </p:txBody>
      </p:sp>
      <p:grpSp>
        <p:nvGrpSpPr>
          <p:cNvPr id="25615" name="Group 25614">
            <a:extLst>
              <a:ext uri="{FF2B5EF4-FFF2-40B4-BE49-F238E27FC236}">
                <a16:creationId xmlns:a16="http://schemas.microsoft.com/office/drawing/2014/main" id="{E34A6695-4A6D-DD40-8D9F-719B344405B7}"/>
              </a:ext>
            </a:extLst>
          </p:cNvPr>
          <p:cNvGrpSpPr/>
          <p:nvPr/>
        </p:nvGrpSpPr>
        <p:grpSpPr>
          <a:xfrm>
            <a:off x="2763836" y="5852120"/>
            <a:ext cx="1841181" cy="457200"/>
            <a:chOff x="2763836" y="5852120"/>
            <a:chExt cx="1841181" cy="457200"/>
          </a:xfrm>
        </p:grpSpPr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0B3EAFB4-195F-7547-B6E6-1B1E56D43FD1}"/>
                </a:ext>
              </a:extLst>
            </p:cNvPr>
            <p:cNvSpPr/>
            <p:nvPr/>
          </p:nvSpPr>
          <p:spPr bwMode="auto">
            <a:xfrm>
              <a:off x="2763836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C6F0172-16F7-BB46-857B-AB5AFA1A3048}"/>
                </a:ext>
              </a:extLst>
            </p:cNvPr>
            <p:cNvSpPr/>
            <p:nvPr/>
          </p:nvSpPr>
          <p:spPr bwMode="auto">
            <a:xfrm>
              <a:off x="3225163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020F5CDA-0EEB-9841-9317-C65262C56856}"/>
                </a:ext>
              </a:extLst>
            </p:cNvPr>
            <p:cNvSpPr/>
            <p:nvPr/>
          </p:nvSpPr>
          <p:spPr bwMode="auto">
            <a:xfrm>
              <a:off x="3686490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5CE4E0F-01B0-9A46-BDEF-3A3202CC34C0}"/>
                </a:ext>
              </a:extLst>
            </p:cNvPr>
            <p:cNvSpPr/>
            <p:nvPr/>
          </p:nvSpPr>
          <p:spPr bwMode="auto">
            <a:xfrm>
              <a:off x="4147817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</p:grpSp>
      <p:grpSp>
        <p:nvGrpSpPr>
          <p:cNvPr id="25616" name="Group 25615">
            <a:extLst>
              <a:ext uri="{FF2B5EF4-FFF2-40B4-BE49-F238E27FC236}">
                <a16:creationId xmlns:a16="http://schemas.microsoft.com/office/drawing/2014/main" id="{3472BC44-EE72-1A45-BDF3-72A04083F3CA}"/>
              </a:ext>
            </a:extLst>
          </p:cNvPr>
          <p:cNvGrpSpPr/>
          <p:nvPr/>
        </p:nvGrpSpPr>
        <p:grpSpPr>
          <a:xfrm>
            <a:off x="4609144" y="5852120"/>
            <a:ext cx="1841181" cy="457200"/>
            <a:chOff x="4609144" y="5852120"/>
            <a:chExt cx="1841181" cy="457200"/>
          </a:xfrm>
        </p:grpSpPr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6E6A1D22-614D-E545-8CCE-D86AFE5E7DD8}"/>
                </a:ext>
              </a:extLst>
            </p:cNvPr>
            <p:cNvSpPr/>
            <p:nvPr/>
          </p:nvSpPr>
          <p:spPr bwMode="auto">
            <a:xfrm>
              <a:off x="4609144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C54D256-9340-6348-B02C-278FD8996118}"/>
                </a:ext>
              </a:extLst>
            </p:cNvPr>
            <p:cNvSpPr/>
            <p:nvPr/>
          </p:nvSpPr>
          <p:spPr bwMode="auto">
            <a:xfrm>
              <a:off x="5070471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AAD3D42-AB3F-6C48-802A-0EB10CC1CDFB}"/>
                </a:ext>
              </a:extLst>
            </p:cNvPr>
            <p:cNvSpPr/>
            <p:nvPr/>
          </p:nvSpPr>
          <p:spPr bwMode="auto">
            <a:xfrm>
              <a:off x="5531798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4A4FFA-DEAF-444C-861C-03900CB27E08}"/>
                </a:ext>
              </a:extLst>
            </p:cNvPr>
            <p:cNvSpPr/>
            <p:nvPr/>
          </p:nvSpPr>
          <p:spPr bwMode="auto">
            <a:xfrm>
              <a:off x="5993125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</p:grpSp>
      <p:grpSp>
        <p:nvGrpSpPr>
          <p:cNvPr id="25617" name="Group 25616">
            <a:extLst>
              <a:ext uri="{FF2B5EF4-FFF2-40B4-BE49-F238E27FC236}">
                <a16:creationId xmlns:a16="http://schemas.microsoft.com/office/drawing/2014/main" id="{964D7869-9BF3-6E4F-9EEC-15A4AD087DDA}"/>
              </a:ext>
            </a:extLst>
          </p:cNvPr>
          <p:cNvGrpSpPr/>
          <p:nvPr/>
        </p:nvGrpSpPr>
        <p:grpSpPr>
          <a:xfrm>
            <a:off x="6454452" y="5852120"/>
            <a:ext cx="1841188" cy="457200"/>
            <a:chOff x="6454452" y="5852120"/>
            <a:chExt cx="1841188" cy="457200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1FC273A-EB98-444C-B82B-3ED03718C0CE}"/>
                </a:ext>
              </a:extLst>
            </p:cNvPr>
            <p:cNvSpPr/>
            <p:nvPr/>
          </p:nvSpPr>
          <p:spPr bwMode="auto">
            <a:xfrm>
              <a:off x="6454452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B3D14F4A-0686-3041-9AA5-EC1E48CE7B79}"/>
                </a:ext>
              </a:extLst>
            </p:cNvPr>
            <p:cNvSpPr/>
            <p:nvPr/>
          </p:nvSpPr>
          <p:spPr bwMode="auto">
            <a:xfrm>
              <a:off x="6915779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85D88F5-0832-7D4E-B437-6100190F9577}"/>
                </a:ext>
              </a:extLst>
            </p:cNvPr>
            <p:cNvSpPr/>
            <p:nvPr/>
          </p:nvSpPr>
          <p:spPr bwMode="auto">
            <a:xfrm>
              <a:off x="7377106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A8CC3146-3E1E-8E43-AE70-71D6D2C540FA}"/>
                </a:ext>
              </a:extLst>
            </p:cNvPr>
            <p:cNvSpPr/>
            <p:nvPr/>
          </p:nvSpPr>
          <p:spPr bwMode="auto">
            <a:xfrm>
              <a:off x="7838440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sp>
        <p:nvSpPr>
          <p:cNvPr id="25627" name="Arc 25626">
            <a:extLst>
              <a:ext uri="{FF2B5EF4-FFF2-40B4-BE49-F238E27FC236}">
                <a16:creationId xmlns:a16="http://schemas.microsoft.com/office/drawing/2014/main" id="{DE5C6868-40E5-204F-AF33-730AED436957}"/>
              </a:ext>
            </a:extLst>
          </p:cNvPr>
          <p:cNvSpPr/>
          <p:nvPr/>
        </p:nvSpPr>
        <p:spPr>
          <a:xfrm>
            <a:off x="611560" y="3125749"/>
            <a:ext cx="622920" cy="1527388"/>
          </a:xfrm>
          <a:prstGeom prst="arc">
            <a:avLst>
              <a:gd name="adj1" fmla="val 5253048"/>
              <a:gd name="adj2" fmla="val 16232923"/>
            </a:avLst>
          </a:prstGeom>
          <a:ln w="28575">
            <a:solidFill>
              <a:srgbClr val="002060"/>
            </a:solidFill>
            <a:prstDash val="dash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7F55DE73-86AB-C840-AEE8-8DC05E890E37}"/>
              </a:ext>
            </a:extLst>
          </p:cNvPr>
          <p:cNvCxnSpPr>
            <a:cxnSpLocks/>
          </p:cNvCxnSpPr>
          <p:nvPr/>
        </p:nvCxnSpPr>
        <p:spPr>
          <a:xfrm>
            <a:off x="971599" y="3275692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5821E187-EE5E-1642-BA5D-1FB355C20BC8}"/>
              </a:ext>
            </a:extLst>
          </p:cNvPr>
          <p:cNvSpPr txBox="1"/>
          <p:nvPr/>
        </p:nvSpPr>
        <p:spPr>
          <a:xfrm>
            <a:off x="6318750" y="3284984"/>
            <a:ext cx="26457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9300"/>
                </a:solidFill>
              </a:rPr>
              <a:t>Inter-block synchronization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Kernel termination and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Scan on CPU, 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Launch new scan kernel on GPU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Atomic operations in global memory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E856EE82-B304-C24B-96ED-40D76FF0AF53}"/>
              </a:ext>
            </a:extLst>
          </p:cNvPr>
          <p:cNvCxnSpPr>
            <a:cxnSpLocks/>
          </p:cNvCxnSpPr>
          <p:nvPr/>
        </p:nvCxnSpPr>
        <p:spPr>
          <a:xfrm>
            <a:off x="971600" y="4509120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5970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Kogge</a:t>
            </a:r>
            <a:r>
              <a:rPr lang="en-US" sz="4000" dirty="0"/>
              <a:t>-Stone Parallel (Inclusive) Scan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804673" y="2195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804673" y="3147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804673" y="4100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804673" y="5052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5" name="Freeform 44"/>
          <p:cNvSpPr/>
          <p:nvPr/>
        </p:nvSpPr>
        <p:spPr>
          <a:xfrm>
            <a:off x="295234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340889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386543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432198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477852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523507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569161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6148163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57617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8620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39329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332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62189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53192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43901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4904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4842803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3943151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>
            <a:off x="5300003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400351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486207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03327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>
            <a:off x="5320388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3491588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577761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394881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621440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438560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2336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7764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33402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87682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390125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932925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34904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0332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H="1">
            <a:off x="5786699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5329499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H="1">
            <a:off x="484280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438560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394315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348595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3" name="Left Brace 52"/>
          <p:cNvSpPr/>
          <p:nvPr/>
        </p:nvSpPr>
        <p:spPr>
          <a:xfrm>
            <a:off x="2494033" y="2052856"/>
            <a:ext cx="156959" cy="3555201"/>
          </a:xfrm>
          <a:prstGeom prst="leftBrac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109412" y="3506915"/>
            <a:ext cx="234035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Observation:</a:t>
            </a:r>
            <a:r>
              <a:rPr lang="en-US" dirty="0"/>
              <a:t> memory locations are reused</a:t>
            </a:r>
          </a:p>
        </p:txBody>
      </p:sp>
      <p:sp>
        <p:nvSpPr>
          <p:cNvPr id="59" name="Slide Number Placeholder 4">
            <a:extLst>
              <a:ext uri="{FF2B5EF4-FFF2-40B4-BE49-F238E27FC236}">
                <a16:creationId xmlns:a16="http://schemas.microsoft.com/office/drawing/2014/main" id="{2DD49670-5399-524C-9DE0-5241B22D76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60" name="TextBox 610">
            <a:extLst>
              <a:ext uri="{FF2B5EF4-FFF2-40B4-BE49-F238E27FC236}">
                <a16:creationId xmlns:a16="http://schemas.microsoft.com/office/drawing/2014/main" id="{84BA9677-1E0D-5447-A062-5AD3E3269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</p:spTree>
    <p:extLst>
      <p:ext uri="{BB962C8B-B14F-4D97-AF65-F5344CB8AC3E}">
        <p14:creationId xmlns:p14="http://schemas.microsoft.com/office/powerpoint/2010/main" val="3790037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196752"/>
            <a:ext cx="8428037" cy="2079848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Sparse Matrices and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Sparse Matrix Computation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2679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Matrices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28650" y="4491538"/>
            <a:ext cx="7886700" cy="1889790"/>
          </a:xfrm>
        </p:spPr>
        <p:txBody>
          <a:bodyPr>
            <a:noAutofit/>
          </a:bodyPr>
          <a:lstStyle/>
          <a:p>
            <a:r>
              <a:rPr lang="en-US" sz="2400" dirty="0"/>
              <a:t>Opportunities:</a:t>
            </a:r>
          </a:p>
          <a:p>
            <a:pPr lvl="1"/>
            <a:r>
              <a:rPr lang="en-US" sz="2000" dirty="0"/>
              <a:t>Do not need to allocate </a:t>
            </a:r>
            <a:r>
              <a:rPr lang="en-US" sz="2000" dirty="0">
                <a:solidFill>
                  <a:srgbClr val="7030A0"/>
                </a:solidFill>
              </a:rPr>
              <a:t>space for zeros </a:t>
            </a:r>
            <a:r>
              <a:rPr lang="en-US" sz="2000" dirty="0"/>
              <a:t>(save memory capacity)</a:t>
            </a:r>
          </a:p>
          <a:p>
            <a:pPr lvl="1"/>
            <a:r>
              <a:rPr lang="en-US" sz="2000" dirty="0"/>
              <a:t>Do not need to </a:t>
            </a:r>
            <a:r>
              <a:rPr lang="en-US" sz="2000" dirty="0">
                <a:solidFill>
                  <a:srgbClr val="C00000"/>
                </a:solidFill>
              </a:rPr>
              <a:t>load zeros </a:t>
            </a:r>
            <a:r>
              <a:rPr lang="en-US" sz="2000" dirty="0"/>
              <a:t>(save memory bandwidth)</a:t>
            </a:r>
          </a:p>
          <a:p>
            <a:pPr lvl="1"/>
            <a:r>
              <a:rPr lang="en-US" sz="2000" dirty="0"/>
              <a:t>Do not need to </a:t>
            </a:r>
            <a:r>
              <a:rPr lang="en-US" sz="2000" dirty="0">
                <a:solidFill>
                  <a:srgbClr val="CC9900"/>
                </a:solidFill>
              </a:rPr>
              <a:t>compute with zeros </a:t>
            </a:r>
            <a:r>
              <a:rPr lang="en-US" sz="2000" dirty="0"/>
              <a:t>(save computation time)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8440370"/>
              </p:ext>
            </p:extLst>
          </p:nvPr>
        </p:nvGraphicFramePr>
        <p:xfrm>
          <a:off x="1065276" y="1856112"/>
          <a:ext cx="2441448" cy="243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738047"/>
              </p:ext>
            </p:extLst>
          </p:nvPr>
        </p:nvGraphicFramePr>
        <p:xfrm>
          <a:off x="5675376" y="1856112"/>
          <a:ext cx="2441448" cy="243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07504" y="1064930"/>
            <a:ext cx="44297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A </a:t>
            </a:r>
            <a:r>
              <a:rPr lang="en-US" sz="2000" dirty="0">
                <a:solidFill>
                  <a:srgbClr val="0070C0"/>
                </a:solidFill>
              </a:rPr>
              <a:t>dense matrix </a:t>
            </a:r>
            <a:r>
              <a:rPr lang="en-US" sz="2000" dirty="0"/>
              <a:t>is one where the majority of elements are not zero</a:t>
            </a:r>
          </a:p>
        </p:txBody>
      </p:sp>
      <p:sp>
        <p:nvSpPr>
          <p:cNvPr id="4" name="Rectangle 3"/>
          <p:cNvSpPr/>
          <p:nvPr/>
        </p:nvSpPr>
        <p:spPr>
          <a:xfrm>
            <a:off x="4727868" y="908720"/>
            <a:ext cx="43086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/>
              <a:t>A </a:t>
            </a:r>
            <a:r>
              <a:rPr lang="en-US" sz="2000" dirty="0">
                <a:solidFill>
                  <a:srgbClr val="0070C0"/>
                </a:solidFill>
              </a:rPr>
              <a:t>sparse matrix </a:t>
            </a:r>
            <a:r>
              <a:rPr lang="en-US" sz="2000" dirty="0"/>
              <a:t>is one where many elements are zero</a:t>
            </a:r>
          </a:p>
          <a:p>
            <a:pPr 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(many real world systems are sparse)</a:t>
            </a:r>
          </a:p>
        </p:txBody>
      </p:sp>
      <p:sp>
        <p:nvSpPr>
          <p:cNvPr id="8" name="TextBox 610">
            <a:extLst>
              <a:ext uri="{FF2B5EF4-FFF2-40B4-BE49-F238E27FC236}">
                <a16:creationId xmlns:a16="http://schemas.microsoft.com/office/drawing/2014/main" id="{F8476E61-8474-0146-B6F2-7A8CA14F3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A78A263C-7554-E74F-A718-705539D396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5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Αποτέλεσμα εικόνας για machine learning logo">
            <a:extLst>
              <a:ext uri="{FF2B5EF4-FFF2-40B4-BE49-F238E27FC236}">
                <a16:creationId xmlns:a16="http://schemas.microsoft.com/office/drawing/2014/main" id="{8128B82F-7228-493F-BFB0-D930C6742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558" y="2383824"/>
            <a:ext cx="1824931" cy="14757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Αποτέλεσμα εικόνας για graph processing">
            <a:extLst>
              <a:ext uri="{FF2B5EF4-FFF2-40B4-BE49-F238E27FC236}">
                <a16:creationId xmlns:a16="http://schemas.microsoft.com/office/drawing/2014/main" id="{04E9C3DB-5153-4444-BC7B-EFC994B856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083" y="2460146"/>
            <a:ext cx="2119529" cy="13679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76BE4E-3221-4EDE-972A-C2FAAE11A5DA}"/>
              </a:ext>
            </a:extLst>
          </p:cNvPr>
          <p:cNvSpPr txBox="1"/>
          <p:nvPr/>
        </p:nvSpPr>
        <p:spPr>
          <a:xfrm>
            <a:off x="134096" y="1886010"/>
            <a:ext cx="3251916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50" b="1" i="1" dirty="0">
                <a:latin typeface="Segoe UI" panose="020B0502040204020203" pitchFamily="34" charset="0"/>
                <a:cs typeface="Segoe UI" panose="020B0502040204020203" pitchFamily="34" charset="0"/>
              </a:rPr>
              <a:t>Recommender Systems</a:t>
            </a:r>
            <a:endParaRPr lang="en-CH" sz="2250" b="1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24B9A2-44C7-44E5-A974-131525D614A2}"/>
              </a:ext>
            </a:extLst>
          </p:cNvPr>
          <p:cNvSpPr txBox="1"/>
          <p:nvPr/>
        </p:nvSpPr>
        <p:spPr>
          <a:xfrm>
            <a:off x="3547181" y="1906737"/>
            <a:ext cx="2356543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50" b="1" i="1" dirty="0">
                <a:latin typeface="Segoe UI" panose="020B0502040204020203" pitchFamily="34" charset="0"/>
                <a:cs typeface="Segoe UI" panose="020B0502040204020203" pitchFamily="34" charset="0"/>
              </a:rPr>
              <a:t>Graph Analytics</a:t>
            </a:r>
            <a:endParaRPr lang="en-CH" sz="2250" b="1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ACD326-CFD2-4CD6-9FF4-266699BCB8BA}"/>
              </a:ext>
            </a:extLst>
          </p:cNvPr>
          <p:cNvSpPr txBox="1"/>
          <p:nvPr/>
        </p:nvSpPr>
        <p:spPr>
          <a:xfrm>
            <a:off x="6118312" y="1909614"/>
            <a:ext cx="2485424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50" b="1" i="1" dirty="0">
                <a:latin typeface="Segoe UI" panose="020B0502040204020203" pitchFamily="34" charset="0"/>
                <a:cs typeface="Segoe UI" panose="020B0502040204020203" pitchFamily="34" charset="0"/>
              </a:rPr>
              <a:t>Neural Networks</a:t>
            </a:r>
            <a:endParaRPr lang="en-CH" sz="2250" b="1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F8AD65-FD6E-4541-AF1D-D0496C094F48}"/>
              </a:ext>
            </a:extLst>
          </p:cNvPr>
          <p:cNvSpPr txBox="1"/>
          <p:nvPr/>
        </p:nvSpPr>
        <p:spPr>
          <a:xfrm>
            <a:off x="80557" y="4426536"/>
            <a:ext cx="3319435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50" dirty="0">
                <a:latin typeface="Segoe UI" panose="020B0502040204020203" pitchFamily="34" charset="0"/>
                <a:cs typeface="Segoe UI" panose="020B0502040204020203" pitchFamily="34" charset="0"/>
              </a:rPr>
              <a:t>Collaborative Filtering</a:t>
            </a:r>
            <a:endParaRPr lang="en-CH" sz="22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C559EB-FE96-4FA6-80A4-C0B9CF7BC7E6}"/>
              </a:ext>
            </a:extLst>
          </p:cNvPr>
          <p:cNvSpPr txBox="1"/>
          <p:nvPr/>
        </p:nvSpPr>
        <p:spPr>
          <a:xfrm>
            <a:off x="3417659" y="3970809"/>
            <a:ext cx="2787943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PageRank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Breadth First Search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Betweenness </a:t>
            </a:r>
          </a:p>
          <a:p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     Centrality</a:t>
            </a:r>
            <a:endParaRPr lang="en-CH" sz="19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FB1DD3-F3C7-4B0D-9480-C462C6577D5B}"/>
              </a:ext>
            </a:extLst>
          </p:cNvPr>
          <p:cNvSpPr txBox="1"/>
          <p:nvPr/>
        </p:nvSpPr>
        <p:spPr>
          <a:xfrm>
            <a:off x="6020132" y="3983881"/>
            <a:ext cx="3123868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Sparse DNNs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950" dirty="0">
                <a:latin typeface="Segoe UI" panose="020B0502040204020203" pitchFamily="34" charset="0"/>
                <a:cs typeface="Segoe UI" panose="020B0502040204020203" pitchFamily="34" charset="0"/>
              </a:rPr>
              <a:t>Graph Neural Networks</a:t>
            </a:r>
            <a:endParaRPr lang="en-CH" sz="19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8F61EFD-77A4-4424-ABE9-2587D2971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Sparse Matrices are Widespread Today </a:t>
            </a:r>
            <a:endParaRPr lang="en-CH" dirty="0"/>
          </a:p>
        </p:txBody>
      </p:sp>
      <p:pic>
        <p:nvPicPr>
          <p:cNvPr id="1026" name="Picture 2" descr="Αποτέλεσμα εικόνας για recommender systems facebook">
            <a:extLst>
              <a:ext uri="{FF2B5EF4-FFF2-40B4-BE49-F238E27FC236}">
                <a16:creationId xmlns:a16="http://schemas.microsoft.com/office/drawing/2014/main" id="{BDD51E9A-094C-4AC0-BAE3-8F6EE43AE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02" y="2324592"/>
            <a:ext cx="3153990" cy="210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6585B0E8-232C-144E-96CF-E46B961BD2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8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" dur="indefinite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1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8" grpId="1"/>
      <p:bldP spid="7" grpId="0"/>
      <p:bldP spid="9" grpId="0"/>
      <p:bldP spid="9" grpId="1"/>
      <p:bldP spid="10" grpId="0"/>
      <p:bldP spid="10" grpId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Αποτέλεσμα εικόνας για FACEBOOK">
            <a:extLst>
              <a:ext uri="{FF2B5EF4-FFF2-40B4-BE49-F238E27FC236}">
                <a16:creationId xmlns:a16="http://schemas.microsoft.com/office/drawing/2014/main" id="{77B78011-B392-4EEE-85B2-9C63A5D07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571" y="1452495"/>
            <a:ext cx="1139330" cy="1139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Αποτέλεσμα εικόνας για youtube logo">
            <a:extLst>
              <a:ext uri="{FF2B5EF4-FFF2-40B4-BE49-F238E27FC236}">
                <a16:creationId xmlns:a16="http://schemas.microsoft.com/office/drawing/2014/main" id="{CA2E51A7-350C-400F-A626-8492928752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161" y="1728221"/>
            <a:ext cx="1988516" cy="8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24FC6D-8594-4416-AF13-0D066E7D10C2}"/>
              </a:ext>
            </a:extLst>
          </p:cNvPr>
          <p:cNvSpPr/>
          <p:nvPr/>
        </p:nvSpPr>
        <p:spPr>
          <a:xfrm>
            <a:off x="940897" y="2591825"/>
            <a:ext cx="3565528" cy="2077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H" sz="4950" b="1" dirty="0">
                <a:latin typeface="Segoe UI" panose="020B0502040204020203" pitchFamily="34" charset="0"/>
                <a:cs typeface="Segoe UI" panose="020B0502040204020203" pitchFamily="34" charset="0"/>
              </a:rPr>
              <a:t>0.0003%</a:t>
            </a:r>
            <a:endParaRPr lang="en-US" sz="495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3000" b="1" dirty="0">
                <a:latin typeface="Segoe UI" panose="020B0502040204020203" pitchFamily="34" charset="0"/>
                <a:cs typeface="Segoe UI" panose="020B0502040204020203" pitchFamily="34" charset="0"/>
              </a:rPr>
              <a:t>non-zero elements</a:t>
            </a:r>
            <a:endParaRPr lang="en-CH" sz="3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495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C3A589D-272C-4C24-848D-2266130090A0}"/>
              </a:ext>
            </a:extLst>
          </p:cNvPr>
          <p:cNvSpPr/>
          <p:nvPr/>
        </p:nvSpPr>
        <p:spPr>
          <a:xfrm>
            <a:off x="5125161" y="2593166"/>
            <a:ext cx="3565528" cy="13157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950" b="1" dirty="0">
                <a:latin typeface="Segoe UI" panose="020B0502040204020203" pitchFamily="34" charset="0"/>
                <a:cs typeface="Segoe UI" panose="020B0502040204020203" pitchFamily="34" charset="0"/>
              </a:rPr>
              <a:t>2.31% </a:t>
            </a:r>
          </a:p>
          <a:p>
            <a:r>
              <a:rPr lang="en-US" sz="3000" b="1" dirty="0">
                <a:latin typeface="Segoe UI" panose="020B0502040204020203" pitchFamily="34" charset="0"/>
                <a:cs typeface="Segoe UI" panose="020B0502040204020203" pitchFamily="34" charset="0"/>
              </a:rPr>
              <a:t>non-zero elements</a:t>
            </a:r>
            <a:endParaRPr lang="en-CH" sz="3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9347B5E-507A-4C81-8429-7B8F6DC13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398" y="0"/>
            <a:ext cx="8894602" cy="906422"/>
          </a:xfrm>
        </p:spPr>
        <p:txBody>
          <a:bodyPr anchor="ctr">
            <a:noAutofit/>
          </a:bodyPr>
          <a:lstStyle/>
          <a:p>
            <a:r>
              <a:rPr lang="en-US" dirty="0"/>
              <a:t>Real-World Matrices Have High Sparsity</a:t>
            </a:r>
            <a:endParaRPr lang="en-CH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98A87E-0F46-4355-8DB5-52C99BB2BA26}"/>
              </a:ext>
            </a:extLst>
          </p:cNvPr>
          <p:cNvSpPr/>
          <p:nvPr/>
        </p:nvSpPr>
        <p:spPr>
          <a:xfrm>
            <a:off x="0" y="4242822"/>
            <a:ext cx="9144000" cy="17784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700" dirty="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Sparse matrix compression </a:t>
            </a:r>
          </a:p>
          <a:p>
            <a:pPr algn="ctr"/>
            <a:r>
              <a:rPr lang="en-US" sz="37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essential to enable </a:t>
            </a:r>
          </a:p>
          <a:p>
            <a:pPr algn="ctr"/>
            <a:r>
              <a:rPr lang="en-US" sz="37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efficient storage and computation </a:t>
            </a:r>
            <a:endParaRPr lang="en-CH" sz="37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415651D7-D958-7C42-843F-B0686509E5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96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Parallel Patterns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1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Matrix Storage Formats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Many storage formats for sparse matrices:</a:t>
            </a:r>
          </a:p>
          <a:p>
            <a:pPr lvl="1"/>
            <a:r>
              <a:rPr lang="en-US" dirty="0"/>
              <a:t>Coordinate Format (COO)</a:t>
            </a:r>
          </a:p>
          <a:p>
            <a:pPr lvl="1"/>
            <a:r>
              <a:rPr lang="en-US" dirty="0"/>
              <a:t>Compressed Sparse Row (CSR)</a:t>
            </a:r>
          </a:p>
          <a:p>
            <a:pPr lvl="1"/>
            <a:r>
              <a:rPr lang="en-US" dirty="0"/>
              <a:t>ELLPACK Format (ELL)</a:t>
            </a:r>
          </a:p>
          <a:p>
            <a:pPr lvl="1"/>
            <a:r>
              <a:rPr lang="en-US" dirty="0"/>
              <a:t>Jagged Diagonal Storage (JDS)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Format design considerations:</a:t>
            </a:r>
          </a:p>
          <a:p>
            <a:pPr lvl="1"/>
            <a:r>
              <a:rPr lang="en-US" dirty="0"/>
              <a:t>Space efficiency (memory consumed)</a:t>
            </a:r>
          </a:p>
          <a:p>
            <a:pPr lvl="1"/>
            <a:r>
              <a:rPr lang="en-US" dirty="0"/>
              <a:t>Flexibility (ease of adding/reordering elements)</a:t>
            </a:r>
          </a:p>
          <a:p>
            <a:pPr lvl="1"/>
            <a:r>
              <a:rPr lang="en-US" dirty="0"/>
              <a:t>Accessibility (ease of finding desired data)</a:t>
            </a:r>
          </a:p>
          <a:p>
            <a:pPr lvl="1"/>
            <a:r>
              <a:rPr lang="en-US" dirty="0"/>
              <a:t>Memory access pattern (enabling coalescing)</a:t>
            </a:r>
          </a:p>
          <a:p>
            <a:pPr lvl="1"/>
            <a:r>
              <a:rPr lang="en-US" dirty="0"/>
              <a:t>Load balance (minimizing control divergence)</a:t>
            </a:r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C1DBFDA5-6E80-074B-8A18-280D5581F7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32AE7A-32C6-DE4E-8F6C-16E67A7592F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09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EB76A1B-5933-D248-81C1-8FDA20AD83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337082"/>
              </p:ext>
            </p:extLst>
          </p:nvPr>
        </p:nvGraphicFramePr>
        <p:xfrm>
          <a:off x="2267744" y="3362280"/>
          <a:ext cx="2441448" cy="243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51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SpMV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Choice of best format depends on computation and matrix characteristics (e.g., sparsity)</a:t>
            </a:r>
          </a:p>
          <a:p>
            <a:endParaRPr lang="en-US" dirty="0"/>
          </a:p>
          <a:p>
            <a:r>
              <a:rPr lang="en-US" dirty="0"/>
              <a:t>We will use </a:t>
            </a:r>
            <a:r>
              <a:rPr lang="en-US" dirty="0">
                <a:solidFill>
                  <a:srgbClr val="0070C0"/>
                </a:solidFill>
              </a:rPr>
              <a:t>Sparse Matrix-Vector multiplication </a:t>
            </a:r>
            <a:r>
              <a:rPr lang="en-US" dirty="0"/>
              <a:t>(</a:t>
            </a:r>
            <a:r>
              <a:rPr lang="en-US" dirty="0" err="1"/>
              <a:t>SpMV</a:t>
            </a:r>
            <a:r>
              <a:rPr lang="en-US" dirty="0"/>
              <a:t>) as an example to study different formats</a:t>
            </a:r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649536"/>
              </p:ext>
            </p:extLst>
          </p:nvPr>
        </p:nvGraphicFramePr>
        <p:xfrm>
          <a:off x="5361394" y="3366864"/>
          <a:ext cx="305181" cy="243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181">
                  <a:extLst>
                    <a:ext uri="{9D8B030D-6E8A-4147-A177-3AD203B41FA5}">
                      <a16:colId xmlns:a16="http://schemas.microsoft.com/office/drawing/2014/main" val="106814386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95928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7567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801931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61904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372395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8422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44275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416007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300897"/>
              </p:ext>
            </p:extLst>
          </p:nvPr>
        </p:nvGraphicFramePr>
        <p:xfrm>
          <a:off x="6318776" y="3366864"/>
          <a:ext cx="305181" cy="2438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5181">
                  <a:extLst>
                    <a:ext uri="{9D8B030D-6E8A-4147-A177-3AD203B41FA5}">
                      <a16:colId xmlns:a16="http://schemas.microsoft.com/office/drawing/2014/main" val="1068143867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695928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47567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801931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61904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372395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18422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44275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416007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840369" y="429367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97752" y="429367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sp>
        <p:nvSpPr>
          <p:cNvPr id="11" name="TextBox 610">
            <a:extLst>
              <a:ext uri="{FF2B5EF4-FFF2-40B4-BE49-F238E27FC236}">
                <a16:creationId xmlns:a16="http://schemas.microsoft.com/office/drawing/2014/main" id="{88AC92F3-79DA-9341-B2C7-A7BCB9977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A7DC51FA-C948-FF4A-9E41-EC91E731FA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34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Format (COO)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8268" y="1785669"/>
            <a:ext cx="3634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Store every nonzero along with its row index and column index</a:t>
            </a:r>
          </a:p>
        </p:txBody>
      </p:sp>
      <p:sp>
        <p:nvSpPr>
          <p:cNvPr id="14" name="TextBox 610">
            <a:extLst>
              <a:ext uri="{FF2B5EF4-FFF2-40B4-BE49-F238E27FC236}">
                <a16:creationId xmlns:a16="http://schemas.microsoft.com/office/drawing/2014/main" id="{806A6057-05F0-1445-B902-B45F01D4C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4B1C61A4-78A8-F44E-82E8-666096FAD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693221"/>
              </p:ext>
            </p:extLst>
          </p:nvPr>
        </p:nvGraphicFramePr>
        <p:xfrm>
          <a:off x="1645367" y="1334354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C44EC12E-793B-6040-950D-6BF1598EC447}"/>
              </a:ext>
            </a:extLst>
          </p:cNvPr>
          <p:cNvSpPr txBox="1"/>
          <p:nvPr/>
        </p:nvSpPr>
        <p:spPr>
          <a:xfrm>
            <a:off x="466026" y="1357406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1A40491A-6E33-874F-A0E1-7164F95DD1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738732"/>
              </p:ext>
            </p:extLst>
          </p:nvPr>
        </p:nvGraphicFramePr>
        <p:xfrm>
          <a:off x="1645367" y="3731774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C2981C91-ADBD-CE49-B132-2A225E21D0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124828"/>
              </p:ext>
            </p:extLst>
          </p:nvPr>
        </p:nvGraphicFramePr>
        <p:xfrm>
          <a:off x="1645367" y="4454073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46C99451-CDDA-194B-A47E-A4C8A62F3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06877"/>
              </p:ext>
            </p:extLst>
          </p:nvPr>
        </p:nvGraphicFramePr>
        <p:xfrm>
          <a:off x="1645367" y="5176372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BBB36D1B-9762-E041-BBBE-90D98F59797E}"/>
              </a:ext>
            </a:extLst>
          </p:cNvPr>
          <p:cNvSpPr txBox="1"/>
          <p:nvPr/>
        </p:nvSpPr>
        <p:spPr>
          <a:xfrm>
            <a:off x="746360" y="3775261"/>
            <a:ext cx="8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A5D3EE6-17B2-384C-A014-AAA320056B01}"/>
              </a:ext>
            </a:extLst>
          </p:cNvPr>
          <p:cNvSpPr txBox="1"/>
          <p:nvPr/>
        </p:nvSpPr>
        <p:spPr>
          <a:xfrm>
            <a:off x="322077" y="452064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2C345C-6153-8744-AB1D-B55AA1317D7D}"/>
              </a:ext>
            </a:extLst>
          </p:cNvPr>
          <p:cNvSpPr txBox="1"/>
          <p:nvPr/>
        </p:nvSpPr>
        <p:spPr>
          <a:xfrm>
            <a:off x="595678" y="5219859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D7A84D1D-7F7D-EF43-BAF3-622D7C6123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75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/COO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149979"/>
              </p:ext>
            </p:extLst>
          </p:nvPr>
        </p:nvGraphicFramePr>
        <p:xfrm>
          <a:off x="1645367" y="1334354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6026" y="1357406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20888" y="209579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1300" y="209579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684495"/>
              </p:ext>
            </p:extLst>
          </p:nvPr>
        </p:nvGraphicFramePr>
        <p:xfrm>
          <a:off x="4391699" y="1334354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255750"/>
              </p:ext>
            </p:extLst>
          </p:nvPr>
        </p:nvGraphicFramePr>
        <p:xfrm>
          <a:off x="5492111" y="1334354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768756"/>
              </p:ext>
            </p:extLst>
          </p:nvPr>
        </p:nvGraphicFramePr>
        <p:xfrm>
          <a:off x="1645367" y="3731774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557458"/>
              </p:ext>
            </p:extLst>
          </p:nvPr>
        </p:nvGraphicFramePr>
        <p:xfrm>
          <a:off x="1645367" y="4454073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023999"/>
              </p:ext>
            </p:extLst>
          </p:nvPr>
        </p:nvGraphicFramePr>
        <p:xfrm>
          <a:off x="1645367" y="5176372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746360" y="3775261"/>
            <a:ext cx="8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2077" y="452064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95678" y="5219859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1913920" y="5811299"/>
            <a:ext cx="3875371" cy="457200"/>
            <a:chOff x="1708029" y="6281199"/>
            <a:chExt cx="3875371" cy="457200"/>
          </a:xfrm>
        </p:grpSpPr>
        <p:sp>
          <p:nvSpPr>
            <p:cNvPr id="11" name="Freeform 10"/>
            <p:cNvSpPr/>
            <p:nvPr/>
          </p:nvSpPr>
          <p:spPr>
            <a:xfrm>
              <a:off x="1708029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5512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02215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49308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96401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43494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90587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37680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723107" y="1118649"/>
            <a:ext cx="1683502" cy="2101675"/>
            <a:chOff x="1708029" y="6281199"/>
            <a:chExt cx="1683502" cy="2101675"/>
          </a:xfrm>
        </p:grpSpPr>
        <p:sp>
          <p:nvSpPr>
            <p:cNvPr id="38" name="Freeform 37"/>
            <p:cNvSpPr/>
            <p:nvPr/>
          </p:nvSpPr>
          <p:spPr>
            <a:xfrm>
              <a:off x="1708029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5512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11875" y="6824686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98718" y="6824686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45811" y="6824686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31305" y="7395451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78398" y="7395451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45811" y="7925674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6065722" y="4395085"/>
            <a:ext cx="3042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</a:t>
            </a:r>
          </a:p>
          <a:p>
            <a:pPr algn="ctr"/>
            <a:r>
              <a:rPr lang="en-US" dirty="0"/>
              <a:t>per nonzero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989882" y="980728"/>
            <a:ext cx="26223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C00000"/>
                </a:solidFill>
              </a:rPr>
              <a:t>Multiple threads writing to the same output</a:t>
            </a:r>
          </a:p>
          <a:p>
            <a:pPr algn="ctr"/>
            <a:r>
              <a:rPr lang="en-US" dirty="0">
                <a:solidFill>
                  <a:srgbClr val="C00000"/>
                </a:solidFill>
              </a:rPr>
              <a:t>(need atomic operations)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1765017" y="1450975"/>
            <a:ext cx="4089199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2292103" y="1569608"/>
            <a:ext cx="3562113" cy="6241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TextBox 610">
            <a:extLst>
              <a:ext uri="{FF2B5EF4-FFF2-40B4-BE49-F238E27FC236}">
                <a16:creationId xmlns:a16="http://schemas.microsoft.com/office/drawing/2014/main" id="{81A6CFA4-0423-F74C-8E32-9DD345284A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1" name="Slide Number Placeholder 4">
            <a:extLst>
              <a:ext uri="{FF2B5EF4-FFF2-40B4-BE49-F238E27FC236}">
                <a16:creationId xmlns:a16="http://schemas.microsoft.com/office/drawing/2014/main" id="{A3E54438-2241-0948-A568-304E9AFE2E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10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/COO Code</a:t>
            </a:r>
          </a:p>
        </p:txBody>
      </p:sp>
      <p:sp>
        <p:nvSpPr>
          <p:cNvPr id="3" name="Rectangle 2"/>
          <p:cNvSpPr/>
          <p:nvPr/>
        </p:nvSpPr>
        <p:spPr>
          <a:xfrm>
            <a:off x="368834" y="2211124"/>
            <a:ext cx="84063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All elements of </a:t>
            </a:r>
            <a:r>
              <a:rPr lang="en-US" sz="1200" dirty="0" err="1">
                <a:solidFill>
                  <a:srgbClr val="9DC3E6"/>
                </a:solidFill>
                <a:latin typeface="Lucida Console" panose="020B0609040504020204" pitchFamily="49" charset="0"/>
              </a:rPr>
              <a:t>outVector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 are zero-initialized</a:t>
            </a:r>
          </a:p>
          <a:p>
            <a:endParaRPr lang="en-US" sz="1200" dirty="0">
              <a:solidFill>
                <a:srgbClr val="00BF00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__global__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void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spmv_coo_kernel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COOMatrix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cooMatrix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,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,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2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2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blockDim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+ </a:t>
            </a:r>
            <a:r>
              <a:rPr lang="en-US" sz="12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2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&lt;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cooMatrix.numNonzeros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row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cooMatrix.rowIdxs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];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Read row and column of element </a:t>
            </a:r>
            <a:r>
              <a:rPr lang="en-US" sz="1200" dirty="0" err="1">
                <a:solidFill>
                  <a:srgbClr val="9DC3E6"/>
                </a:solidFill>
                <a:latin typeface="Lucida Console" panose="020B0609040504020204" pitchFamily="49" charset="0"/>
              </a:rPr>
              <a:t>i</a:t>
            </a:r>
            <a:endParaRPr lang="en-US" sz="1200" dirty="0">
              <a:solidFill>
                <a:srgbClr val="9DC3E6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col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cooMatrix.colIdxs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];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value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cooMatrix.values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];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Read value of element </a:t>
            </a:r>
            <a:r>
              <a:rPr lang="en-US" sz="1200" dirty="0" err="1">
                <a:solidFill>
                  <a:srgbClr val="9DC3E6"/>
                </a:solidFill>
                <a:latin typeface="Lucida Console" panose="020B0609040504020204" pitchFamily="49" charset="0"/>
              </a:rPr>
              <a:t>i</a:t>
            </a:r>
            <a:endParaRPr lang="en-US" sz="1200" dirty="0">
              <a:solidFill>
                <a:srgbClr val="9DC3E6"/>
              </a:solidFill>
              <a:latin typeface="Lucida Console" panose="020B0609040504020204" pitchFamily="49" charset="0"/>
            </a:endParaRP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atomicAdd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(&amp;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[row],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[col]*value);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 // Atomic addition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E651253F-3CD9-1345-8BA6-3019010E6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9F1541-50E4-F642-923F-411E1DCC27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3342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757BD-6520-4CEA-911D-ABDCC97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Coalesced Atomic Operations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1E8717-46C6-4131-95F5-6EC0A574C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807896" cy="1213126"/>
          </a:xfrm>
        </p:spPr>
        <p:txBody>
          <a:bodyPr/>
          <a:lstStyle/>
          <a:p>
            <a:r>
              <a:rPr lang="en-US" dirty="0"/>
              <a:t>Identify threads operating on the same atomic and use a reduction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721841-1947-405F-B8F7-5078CA812C9D}"/>
              </a:ext>
            </a:extLst>
          </p:cNvPr>
          <p:cNvSpPr txBox="1"/>
          <p:nvPr/>
        </p:nvSpPr>
        <p:spPr>
          <a:xfrm>
            <a:off x="467544" y="2229859"/>
            <a:ext cx="820891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atomic_add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latin typeface="Consolas" panose="020B0609020204030204" pitchFamily="49" charset="0"/>
              </a:rPr>
              <a:t> * </a:t>
            </a:r>
            <a:r>
              <a:rPr lang="en-US" sz="1400" dirty="0" err="1">
                <a:latin typeface="Consolas" panose="020B0609020204030204" pitchFamily="49" charset="0"/>
              </a:rPr>
              <a:t>ptr</a:t>
            </a:r>
            <a:r>
              <a:rPr lang="en-US" sz="1400" dirty="0"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latin typeface="Consolas" panose="020B0609020204030204" pitchFamily="49" charset="0"/>
              </a:rPr>
              <a:t> value){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unsigned</a:t>
            </a:r>
            <a:r>
              <a:rPr lang="en-US" sz="1400" dirty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 = __</a:t>
            </a:r>
            <a:r>
              <a:rPr lang="en-US" sz="1400" dirty="0" err="1">
                <a:latin typeface="Consolas" panose="020B0609020204030204" pitchFamily="49" charset="0"/>
              </a:rPr>
              <a:t>activemask</a:t>
            </a:r>
            <a:r>
              <a:rPr lang="en-US" sz="1400" dirty="0">
                <a:latin typeface="Consolas" panose="020B0609020204030204" pitchFamily="49" charset="0"/>
              </a:rPr>
              <a:t>();</a:t>
            </a:r>
            <a:br>
              <a:rPr lang="en-US" sz="1400" dirty="0">
                <a:latin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unsigned</a:t>
            </a:r>
            <a:r>
              <a:rPr lang="en-US" sz="1400" dirty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 = __</a:t>
            </a:r>
            <a:r>
              <a:rPr lang="en-US" sz="1400" dirty="0" err="1">
                <a:latin typeface="Consolas" panose="020B0609020204030204" pitchFamily="49" charset="0"/>
              </a:rPr>
              <a:t>match_any_sync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, </a:t>
            </a:r>
            <a:r>
              <a:rPr lang="en-US" sz="1400" dirty="0" err="1">
                <a:latin typeface="Consolas" panose="020B0609020204030204" pitchFamily="49" charset="0"/>
              </a:rPr>
              <a:t>ptr</a:t>
            </a:r>
            <a:r>
              <a:rPr lang="en-US" sz="1400" dirty="0">
                <a:latin typeface="Consolas" panose="020B0609020204030204" pitchFamily="49" charset="0"/>
              </a:rPr>
              <a:t>);</a:t>
            </a:r>
          </a:p>
          <a:p>
            <a:br>
              <a:rPr lang="en-US" sz="1400" dirty="0">
                <a:latin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latin typeface="Consolas" panose="020B0609020204030204" pitchFamily="49" charset="0"/>
              </a:rPr>
              <a:t> value = </a:t>
            </a:r>
            <a:r>
              <a:rPr lang="en-US" sz="1400" dirty="0" err="1">
                <a:latin typeface="Consolas" panose="020B0609020204030204" pitchFamily="49" charset="0"/>
              </a:rPr>
              <a:t>reduce_warp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, value);</a:t>
            </a:r>
            <a:br>
              <a:rPr lang="en-US" sz="1400" dirty="0">
                <a:latin typeface="Consolas" panose="020B0609020204030204" pitchFamily="49" charset="0"/>
              </a:rPr>
            </a:br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CC9900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latin typeface="Consolas" panose="020B0609020204030204" pitchFamily="49" charset="0"/>
              </a:rPr>
              <a:t>((__ffs(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) – 1) == lane) {</a:t>
            </a:r>
          </a:p>
          <a:p>
            <a:br>
              <a:rPr lang="en-US" sz="1400" dirty="0">
                <a:latin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</a:rPr>
              <a:t>      value = </a:t>
            </a:r>
            <a:r>
              <a:rPr lang="en-US" sz="1400" dirty="0" err="1">
                <a:latin typeface="Consolas" panose="020B0609020204030204" pitchFamily="49" charset="0"/>
              </a:rPr>
              <a:t>atomicAdd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 err="1">
                <a:latin typeface="Consolas" panose="020B0609020204030204" pitchFamily="49" charset="0"/>
              </a:rPr>
              <a:t>ptr</a:t>
            </a:r>
            <a:r>
              <a:rPr lang="en-US" sz="1400" dirty="0">
                <a:latin typeface="Consolas" panose="020B0609020204030204" pitchFamily="49" charset="0"/>
              </a:rPr>
              <a:t>, value);</a:t>
            </a:r>
            <a:br>
              <a:rPr lang="en-US" sz="1400" dirty="0">
                <a:latin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</a:rPr>
              <a:t>   }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</a:rPr>
              <a:t>   value = __</a:t>
            </a:r>
            <a:r>
              <a:rPr lang="en-US" sz="1400" dirty="0" err="1">
                <a:latin typeface="Consolas" panose="020B0609020204030204" pitchFamily="49" charset="0"/>
              </a:rPr>
              <a:t>shfl_sync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, value, __ffs(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) – 1);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latin typeface="Consolas" panose="020B0609020204030204" pitchFamily="49" charset="0"/>
              </a:rPr>
              <a:t> value;</a:t>
            </a:r>
            <a:br>
              <a:rPr lang="en-US" sz="1400" dirty="0">
                <a:latin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</a:rPr>
              <a:t>}</a:t>
            </a:r>
          </a:p>
          <a:p>
            <a:endParaRPr lang="en-US" dirty="0"/>
          </a:p>
        </p:txBody>
      </p:sp>
      <p:sp>
        <p:nvSpPr>
          <p:cNvPr id="7" name="TextBox 610">
            <a:extLst>
              <a:ext uri="{FF2B5EF4-FFF2-40B4-BE49-F238E27FC236}">
                <a16:creationId xmlns:a16="http://schemas.microsoft.com/office/drawing/2014/main" id="{B2B1DB64-3D05-254C-B210-70A061FBE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24144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 (PUMPS 2021)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9AFD337-544B-9A4E-BEB5-98E7B9DD0E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4081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 Tradeoffs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32982"/>
            <a:ext cx="7946732" cy="4351338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Advantages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Flexibility: easy to add new elements to the matrix, </a:t>
            </a:r>
            <a:r>
              <a:rPr lang="en-US" dirty="0" err="1"/>
              <a:t>nonzeros</a:t>
            </a:r>
            <a:r>
              <a:rPr lang="en-US" dirty="0"/>
              <a:t> can be stored in any order</a:t>
            </a:r>
          </a:p>
          <a:p>
            <a:pPr lvl="1"/>
            <a:r>
              <a:rPr lang="en-US" dirty="0"/>
              <a:t>Accessibility: given nonzero, easy to find row and column</a:t>
            </a:r>
          </a:p>
          <a:p>
            <a:pPr lvl="1"/>
            <a:r>
              <a:rPr lang="en-US" dirty="0" err="1"/>
              <a:t>SpMV</a:t>
            </a:r>
            <a:r>
              <a:rPr lang="en-US" dirty="0"/>
              <a:t>/COO has coalesced memory accesses</a:t>
            </a:r>
          </a:p>
          <a:p>
            <a:pPr lvl="1"/>
            <a:r>
              <a:rPr lang="en-US" dirty="0" err="1"/>
              <a:t>SpMV</a:t>
            </a:r>
            <a:r>
              <a:rPr lang="en-US" dirty="0"/>
              <a:t>/COO has no control divergence</a:t>
            </a:r>
          </a:p>
          <a:p>
            <a:endParaRPr lang="en-US" sz="1400" dirty="0"/>
          </a:p>
          <a:p>
            <a:r>
              <a:rPr lang="en-US" dirty="0">
                <a:solidFill>
                  <a:srgbClr val="C00000"/>
                </a:solidFill>
              </a:rPr>
              <a:t>Disadvantages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Accessibility: given a row or a column, hard to find all </a:t>
            </a:r>
            <a:r>
              <a:rPr lang="en-US" dirty="0" err="1"/>
              <a:t>nonzeros</a:t>
            </a:r>
            <a:r>
              <a:rPr lang="en-US" dirty="0"/>
              <a:t> (need to search)</a:t>
            </a:r>
          </a:p>
          <a:p>
            <a:pPr lvl="1"/>
            <a:r>
              <a:rPr lang="en-US" dirty="0" err="1"/>
              <a:t>SpMV</a:t>
            </a:r>
            <a:r>
              <a:rPr lang="en-US" dirty="0"/>
              <a:t>/COO uses atomic operations</a:t>
            </a:r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6242F9F1-05A9-964E-BD04-4D0A925D92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1B4F34-D042-0541-A4D6-9C9650C93D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97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534EA69-F521-4FE5-8C44-330F47FE6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218" y="0"/>
            <a:ext cx="8983781" cy="908720"/>
          </a:xfrm>
        </p:spPr>
        <p:txBody>
          <a:bodyPr>
            <a:noAutofit/>
          </a:bodyPr>
          <a:lstStyle/>
          <a:p>
            <a:r>
              <a:rPr lang="en-US" sz="3800" dirty="0"/>
              <a:t>Widely Used Format: Compressed Sparse Row</a:t>
            </a:r>
            <a:endParaRPr lang="en-CH" sz="38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70D4D21-0E1B-4D4A-B87E-CEFAC72AF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32982"/>
            <a:ext cx="8591872" cy="3936178"/>
          </a:xfrm>
        </p:spPr>
        <p:txBody>
          <a:bodyPr>
            <a:noAutofit/>
          </a:bodyPr>
          <a:lstStyle/>
          <a:p>
            <a:r>
              <a:rPr lang="en-US" dirty="0"/>
              <a:t>Compressed Sparse Row (CSR) provides </a:t>
            </a:r>
            <a:r>
              <a:rPr lang="en-US" dirty="0">
                <a:solidFill>
                  <a:srgbClr val="00B050"/>
                </a:solidFill>
              </a:rPr>
              <a:t>high compression ratio</a:t>
            </a:r>
          </a:p>
          <a:p>
            <a:r>
              <a:rPr lang="en-US" dirty="0"/>
              <a:t>Used in </a:t>
            </a:r>
            <a:r>
              <a:rPr lang="en-US" dirty="0">
                <a:solidFill>
                  <a:srgbClr val="0070C0"/>
                </a:solidFill>
              </a:rPr>
              <a:t>multiple libraries &amp; frameworks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Intel MKL</a:t>
            </a:r>
            <a:r>
              <a:rPr lang="en-US" baseline="30000" dirty="0"/>
              <a:t>1</a:t>
            </a:r>
          </a:p>
          <a:p>
            <a:pPr lvl="1"/>
            <a:r>
              <a:rPr lang="en-US" dirty="0"/>
              <a:t>TACO</a:t>
            </a:r>
            <a:r>
              <a:rPr lang="en-US" baseline="30000" dirty="0"/>
              <a:t>2</a:t>
            </a:r>
          </a:p>
          <a:p>
            <a:pPr lvl="1"/>
            <a:r>
              <a:rPr lang="en-US" dirty="0"/>
              <a:t>Ligra</a:t>
            </a:r>
            <a:r>
              <a:rPr lang="en-US" baseline="30000" dirty="0"/>
              <a:t>3</a:t>
            </a:r>
          </a:p>
          <a:p>
            <a:pPr lvl="1"/>
            <a:r>
              <a:rPr lang="en-US" dirty="0"/>
              <a:t>Polymer</a:t>
            </a:r>
            <a:r>
              <a:rPr lang="en-US" baseline="30000" dirty="0"/>
              <a:t>4</a:t>
            </a:r>
          </a:p>
          <a:p>
            <a:pPr lvl="1"/>
            <a:r>
              <a:rPr lang="en-US" dirty="0"/>
              <a:t>Gunrock</a:t>
            </a:r>
            <a:r>
              <a:rPr lang="en-US" baseline="30000" dirty="0"/>
              <a:t>5</a:t>
            </a:r>
          </a:p>
          <a:p>
            <a:pPr lvl="1"/>
            <a:r>
              <a:rPr lang="en-US" dirty="0"/>
              <a:t>Etc.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1E23C7-1A3F-C046-AC34-1473633B9C30}"/>
              </a:ext>
            </a:extLst>
          </p:cNvPr>
          <p:cNvSpPr txBox="1"/>
          <p:nvPr/>
        </p:nvSpPr>
        <p:spPr>
          <a:xfrm>
            <a:off x="228601" y="4996333"/>
            <a:ext cx="859187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200" baseline="30000" dirty="0"/>
              <a:t>1 </a:t>
            </a:r>
            <a:r>
              <a:rPr lang="en-US" sz="1200" dirty="0"/>
              <a:t>Intel Math Kernel Library, </a:t>
            </a:r>
            <a:r>
              <a:rPr lang="en-US" sz="1200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http://software.intel.com/en-us/articles/intel-mkl/</a:t>
            </a:r>
            <a:endParaRPr lang="en-US" sz="1200" dirty="0">
              <a:solidFill>
                <a:srgbClr val="0000FF"/>
              </a:solidFill>
            </a:endParaRPr>
          </a:p>
          <a:p>
            <a:pPr>
              <a:spcAft>
                <a:spcPts val="300"/>
              </a:spcAft>
            </a:pPr>
            <a:r>
              <a:rPr lang="en-US" sz="1200" baseline="30000" dirty="0"/>
              <a:t>2</a:t>
            </a:r>
            <a:r>
              <a:rPr lang="en-US" sz="1200" dirty="0"/>
              <a:t> F. </a:t>
            </a:r>
            <a:r>
              <a:rPr lang="en-US" sz="1200" dirty="0" err="1"/>
              <a:t>Kjolstad</a:t>
            </a:r>
            <a:r>
              <a:rPr lang="en-US" sz="1200" dirty="0"/>
              <a:t>, S. Chou, D. </a:t>
            </a:r>
            <a:r>
              <a:rPr lang="en-US" sz="1200" dirty="0" err="1"/>
              <a:t>Lugato</a:t>
            </a:r>
            <a:r>
              <a:rPr lang="en-US" sz="1200" dirty="0"/>
              <a:t>, S. Kamil, and S. </a:t>
            </a:r>
            <a:r>
              <a:rPr lang="en-US" sz="1200" dirty="0" err="1"/>
              <a:t>Amarasinghe</a:t>
            </a:r>
            <a:r>
              <a:rPr lang="en-US" sz="1200" dirty="0"/>
              <a:t>, “taco: A Tool to Generate Tensor Algebra Kernels,” ASE 2017</a:t>
            </a:r>
          </a:p>
          <a:p>
            <a:pPr>
              <a:spcAft>
                <a:spcPts val="300"/>
              </a:spcAft>
            </a:pPr>
            <a:r>
              <a:rPr lang="en-US" sz="1200" baseline="30000" dirty="0"/>
              <a:t>3</a:t>
            </a:r>
            <a:r>
              <a:rPr lang="en-US" sz="1200" dirty="0"/>
              <a:t> J. Shun and G. E. </a:t>
            </a:r>
            <a:r>
              <a:rPr lang="en-US" sz="1200" dirty="0" err="1"/>
              <a:t>Blelloch</a:t>
            </a:r>
            <a:r>
              <a:rPr lang="en-US" sz="1200" dirty="0"/>
              <a:t>, “</a:t>
            </a:r>
            <a:r>
              <a:rPr lang="en-US" sz="1200" dirty="0" err="1"/>
              <a:t>Ligra</a:t>
            </a:r>
            <a:r>
              <a:rPr lang="en-US" sz="1200" dirty="0"/>
              <a:t>: A Lightweight Graph Processing Framework for Shared Memory,” </a:t>
            </a:r>
            <a:r>
              <a:rPr lang="en-US" sz="1200" dirty="0" err="1"/>
              <a:t>PPoPP</a:t>
            </a:r>
            <a:r>
              <a:rPr lang="en-US" sz="1200" dirty="0"/>
              <a:t> 2013</a:t>
            </a:r>
          </a:p>
          <a:p>
            <a:pPr>
              <a:spcAft>
                <a:spcPts val="300"/>
              </a:spcAft>
            </a:pPr>
            <a:r>
              <a:rPr lang="en-US" sz="1200" baseline="30000" dirty="0"/>
              <a:t>4</a:t>
            </a:r>
            <a:r>
              <a:rPr lang="en-US" sz="1200" dirty="0"/>
              <a:t> K. Zhang, R. Chen, and H. Chen, "</a:t>
            </a:r>
            <a:r>
              <a:rPr lang="en-US" sz="1200" dirty="0" err="1"/>
              <a:t>Numa</a:t>
            </a:r>
            <a:r>
              <a:rPr lang="en-US" sz="1200" dirty="0"/>
              <a:t>-aware Graph-structured Analytics," </a:t>
            </a:r>
            <a:r>
              <a:rPr lang="en-US" sz="1200" dirty="0" err="1"/>
              <a:t>PPoPP</a:t>
            </a:r>
            <a:r>
              <a:rPr lang="en-US" sz="1200" dirty="0"/>
              <a:t> 2015</a:t>
            </a:r>
          </a:p>
          <a:p>
            <a:pPr>
              <a:spcAft>
                <a:spcPts val="300"/>
              </a:spcAft>
            </a:pPr>
            <a:r>
              <a:rPr lang="en-US" sz="1200" baseline="30000" dirty="0"/>
              <a:t>5</a:t>
            </a:r>
            <a:r>
              <a:rPr lang="en-US" sz="1200" dirty="0"/>
              <a:t> Y. Wang, A. Davidson, Y. Pan, Y. Wu, A. </a:t>
            </a:r>
            <a:r>
              <a:rPr lang="en-US" sz="1200" dirty="0" err="1"/>
              <a:t>Riffel</a:t>
            </a:r>
            <a:r>
              <a:rPr lang="en-US" sz="1200" dirty="0"/>
              <a:t>, and J. D. Owens, "</a:t>
            </a:r>
            <a:r>
              <a:rPr lang="en-US" sz="1200" dirty="0" err="1"/>
              <a:t>Gunrock</a:t>
            </a:r>
            <a:r>
              <a:rPr lang="en-US" sz="1200" dirty="0"/>
              <a:t>: A High-performance Graph Processing Library on the GPU," </a:t>
            </a:r>
            <a:r>
              <a:rPr lang="en-US" sz="1200" dirty="0" err="1"/>
              <a:t>PPoPP</a:t>
            </a:r>
            <a:r>
              <a:rPr lang="en-US" sz="1200" dirty="0"/>
              <a:t> 2016</a:t>
            </a: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1365A0E0-FD70-9B42-9EAF-5380CCC958D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25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Compressed Sparse Row (CSR)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42284" y="1857677"/>
            <a:ext cx="3346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Store </a:t>
            </a:r>
            <a:r>
              <a:rPr lang="en-US" sz="2400" dirty="0" err="1"/>
              <a:t>nonzeros</a:t>
            </a:r>
            <a:r>
              <a:rPr lang="en-US" sz="2400" dirty="0"/>
              <a:t> of the same row adjacently and an index to the first element of each row</a:t>
            </a:r>
          </a:p>
        </p:txBody>
      </p:sp>
      <p:sp>
        <p:nvSpPr>
          <p:cNvPr id="27" name="TextBox 610">
            <a:extLst>
              <a:ext uri="{FF2B5EF4-FFF2-40B4-BE49-F238E27FC236}">
                <a16:creationId xmlns:a16="http://schemas.microsoft.com/office/drawing/2014/main" id="{CC8E4B42-94BA-E34C-8894-B074D4686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2ADBD7E9-A8BB-6B47-B418-350AF52A21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041035"/>
              </p:ext>
            </p:extLst>
          </p:nvPr>
        </p:nvGraphicFramePr>
        <p:xfrm>
          <a:off x="1789383" y="1412457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CF2C4E23-5642-5747-BB6F-20E8B5D444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041864"/>
              </p:ext>
            </p:extLst>
          </p:nvPr>
        </p:nvGraphicFramePr>
        <p:xfrm>
          <a:off x="1789383" y="3808115"/>
          <a:ext cx="274320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4C29F2D2-D631-F84A-BAD8-3EC620E271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826642"/>
              </p:ext>
            </p:extLst>
          </p:nvPr>
        </p:nvGraphicFramePr>
        <p:xfrm>
          <a:off x="1789383" y="4533909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A162A2FC-8ECF-2E41-A2BB-CE798E64FD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534165"/>
              </p:ext>
            </p:extLst>
          </p:nvPr>
        </p:nvGraphicFramePr>
        <p:xfrm>
          <a:off x="1789383" y="5253353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674368F6-601B-6045-BAD6-F11C191B4C7F}"/>
              </a:ext>
            </a:extLst>
          </p:cNvPr>
          <p:cNvSpPr txBox="1"/>
          <p:nvPr/>
        </p:nvSpPr>
        <p:spPr>
          <a:xfrm>
            <a:off x="610042" y="1435509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B9C98D-B697-DA42-8DB1-B324DB165BD0}"/>
              </a:ext>
            </a:extLst>
          </p:cNvPr>
          <p:cNvSpPr txBox="1"/>
          <p:nvPr/>
        </p:nvSpPr>
        <p:spPr>
          <a:xfrm>
            <a:off x="404922" y="3851602"/>
            <a:ext cx="12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RowPtrs</a:t>
            </a:r>
            <a:r>
              <a:rPr lang="en-US" sz="2400" dirty="0"/>
              <a:t>: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51895A-CC27-544D-BBB1-71E6B073CF57}"/>
              </a:ext>
            </a:extLst>
          </p:cNvPr>
          <p:cNvSpPr txBox="1"/>
          <p:nvPr/>
        </p:nvSpPr>
        <p:spPr>
          <a:xfrm>
            <a:off x="466093" y="4600479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C56705C-5063-C543-97BA-CD088711C200}"/>
              </a:ext>
            </a:extLst>
          </p:cNvPr>
          <p:cNvSpPr txBox="1"/>
          <p:nvPr/>
        </p:nvSpPr>
        <p:spPr>
          <a:xfrm>
            <a:off x="739694" y="5296840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0B89671-F95C-D844-9B14-9E1D95208A1D}"/>
              </a:ext>
            </a:extLst>
          </p:cNvPr>
          <p:cNvGrpSpPr/>
          <p:nvPr/>
        </p:nvGrpSpPr>
        <p:grpSpPr>
          <a:xfrm>
            <a:off x="2070730" y="4312305"/>
            <a:ext cx="3847916" cy="212079"/>
            <a:chOff x="1720823" y="4996202"/>
            <a:chExt cx="3847916" cy="212079"/>
          </a:xfrm>
        </p:grpSpPr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5108679D-4F19-5846-976E-BBFA78318634}"/>
                </a:ext>
              </a:extLst>
            </p:cNvPr>
            <p:cNvCxnSpPr/>
            <p:nvPr/>
          </p:nvCxnSpPr>
          <p:spPr>
            <a:xfrm>
              <a:off x="1720823" y="4996202"/>
              <a:ext cx="0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4C640F5B-447F-4941-ACF6-83C1DF72BD71}"/>
                </a:ext>
              </a:extLst>
            </p:cNvPr>
            <p:cNvCxnSpPr/>
            <p:nvPr/>
          </p:nvCxnSpPr>
          <p:spPr>
            <a:xfrm>
              <a:off x="2236527" y="4996202"/>
              <a:ext cx="567344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E9A358A0-04CA-E442-A39F-C77042064E03}"/>
                </a:ext>
              </a:extLst>
            </p:cNvPr>
            <p:cNvCxnSpPr/>
            <p:nvPr/>
          </p:nvCxnSpPr>
          <p:spPr>
            <a:xfrm>
              <a:off x="2803871" y="4996202"/>
              <a:ext cx="1660152" cy="212079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93837C9D-3E5C-BC4E-A9D9-7F14A69C3470}"/>
                </a:ext>
              </a:extLst>
            </p:cNvPr>
            <p:cNvCxnSpPr/>
            <p:nvPr/>
          </p:nvCxnSpPr>
          <p:spPr>
            <a:xfrm>
              <a:off x="3319574" y="4996202"/>
              <a:ext cx="2249165" cy="212079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7" name="Slide Number Placeholder 4">
            <a:extLst>
              <a:ext uri="{FF2B5EF4-FFF2-40B4-BE49-F238E27FC236}">
                <a16:creationId xmlns:a16="http://schemas.microsoft.com/office/drawing/2014/main" id="{47E6F56C-A811-FA45-84F5-D25EF6C4B6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48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Connector 54"/>
          <p:cNvCxnSpPr/>
          <p:nvPr/>
        </p:nvCxnSpPr>
        <p:spPr>
          <a:xfrm>
            <a:off x="1789383" y="5065447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886663" y="5065446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532583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5631228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174728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/CSR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950386"/>
              </p:ext>
            </p:extLst>
          </p:nvPr>
        </p:nvGraphicFramePr>
        <p:xfrm>
          <a:off x="1789383" y="1412457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906832"/>
              </p:ext>
            </p:extLst>
          </p:nvPr>
        </p:nvGraphicFramePr>
        <p:xfrm>
          <a:off x="1789383" y="3808115"/>
          <a:ext cx="274320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9045583"/>
              </p:ext>
            </p:extLst>
          </p:nvPr>
        </p:nvGraphicFramePr>
        <p:xfrm>
          <a:off x="1789383" y="4533909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396360"/>
              </p:ext>
            </p:extLst>
          </p:nvPr>
        </p:nvGraphicFramePr>
        <p:xfrm>
          <a:off x="1789383" y="5253353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0042" y="1435509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4922" y="3851602"/>
            <a:ext cx="12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RowPtrs</a:t>
            </a:r>
            <a:r>
              <a:rPr lang="en-US" sz="2400" dirty="0"/>
              <a:t>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6093" y="4600479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9694" y="5296840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2070730" y="4312305"/>
            <a:ext cx="3847916" cy="212079"/>
            <a:chOff x="1720823" y="4996202"/>
            <a:chExt cx="3847916" cy="212079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1720823" y="4996202"/>
              <a:ext cx="0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2236527" y="4996202"/>
              <a:ext cx="567344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2803871" y="4996202"/>
              <a:ext cx="1660152" cy="212079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3319574" y="4996202"/>
              <a:ext cx="2249165" cy="212079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4064904" y="217389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65316" y="217389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69478"/>
              </p:ext>
            </p:extLst>
          </p:nvPr>
        </p:nvGraphicFramePr>
        <p:xfrm>
          <a:off x="4535715" y="1412457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931862"/>
              </p:ext>
            </p:extLst>
          </p:nvPr>
        </p:nvGraphicFramePr>
        <p:xfrm>
          <a:off x="5636127" y="1412457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pSp>
        <p:nvGrpSpPr>
          <p:cNvPr id="37" name="Group 36"/>
          <p:cNvGrpSpPr/>
          <p:nvPr/>
        </p:nvGrpSpPr>
        <p:grpSpPr>
          <a:xfrm>
            <a:off x="2057936" y="5889402"/>
            <a:ext cx="3875371" cy="457200"/>
            <a:chOff x="1708029" y="6281199"/>
            <a:chExt cx="3875371" cy="457200"/>
          </a:xfrm>
        </p:grpSpPr>
        <p:sp>
          <p:nvSpPr>
            <p:cNvPr id="38" name="Freeform 37"/>
            <p:cNvSpPr/>
            <p:nvPr/>
          </p:nvSpPr>
          <p:spPr>
            <a:xfrm>
              <a:off x="1708029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02215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43494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37680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867123" y="1196752"/>
            <a:ext cx="1683502" cy="2101675"/>
            <a:chOff x="1708029" y="6281199"/>
            <a:chExt cx="1683502" cy="2101675"/>
          </a:xfrm>
        </p:grpSpPr>
        <p:sp>
          <p:nvSpPr>
            <p:cNvPr id="47" name="Freeform 46"/>
            <p:cNvSpPr/>
            <p:nvPr/>
          </p:nvSpPr>
          <p:spPr>
            <a:xfrm>
              <a:off x="1708029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11875" y="6824686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31305" y="7395451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45811" y="7925674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6353754" y="1753052"/>
            <a:ext cx="26827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sp>
        <p:nvSpPr>
          <p:cNvPr id="36" name="TextBox 610">
            <a:extLst>
              <a:ext uri="{FF2B5EF4-FFF2-40B4-BE49-F238E27FC236}">
                <a16:creationId xmlns:a16="http://schemas.microsoft.com/office/drawing/2014/main" id="{08E61871-0F2C-B048-9222-95ECDBA39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39" name="Slide Number Placeholder 4">
            <a:extLst>
              <a:ext uri="{FF2B5EF4-FFF2-40B4-BE49-F238E27FC236}">
                <a16:creationId xmlns:a16="http://schemas.microsoft.com/office/drawing/2014/main" id="{69E3F2E8-B889-F448-98D8-6FA706BED29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50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Reduction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72608"/>
          </a:xfrm>
        </p:spPr>
        <p:txBody>
          <a:bodyPr>
            <a:noAutofit/>
          </a:bodyPr>
          <a:lstStyle/>
          <a:p>
            <a:r>
              <a:rPr lang="en-US" dirty="0"/>
              <a:t>A </a:t>
            </a:r>
            <a:r>
              <a:rPr lang="en-US" dirty="0">
                <a:solidFill>
                  <a:srgbClr val="0000FF"/>
                </a:solidFill>
              </a:rPr>
              <a:t>reduction</a:t>
            </a:r>
            <a:r>
              <a:rPr lang="en-US" dirty="0"/>
              <a:t> operation reduces a set of values to a single value</a:t>
            </a:r>
          </a:p>
          <a:p>
            <a:pPr lvl="1"/>
            <a:r>
              <a:rPr lang="en-US" dirty="0"/>
              <a:t>Sum, Product, Minimum, Maximum are examples</a:t>
            </a:r>
          </a:p>
          <a:p>
            <a:endParaRPr lang="en-US" dirty="0"/>
          </a:p>
          <a:p>
            <a:r>
              <a:rPr lang="en-US" dirty="0">
                <a:solidFill>
                  <a:srgbClr val="7030A0"/>
                </a:solidFill>
              </a:rPr>
              <a:t>Properties of reduction</a:t>
            </a:r>
          </a:p>
          <a:p>
            <a:pPr lvl="1"/>
            <a:r>
              <a:rPr lang="en-US" dirty="0"/>
              <a:t>Associativity</a:t>
            </a:r>
          </a:p>
          <a:p>
            <a:pPr lvl="1"/>
            <a:r>
              <a:rPr lang="en-US" dirty="0"/>
              <a:t>Commutativity</a:t>
            </a:r>
          </a:p>
          <a:p>
            <a:pPr lvl="1"/>
            <a:r>
              <a:rPr lang="en-US" dirty="0"/>
              <a:t>Identity value</a:t>
            </a:r>
          </a:p>
          <a:p>
            <a:endParaRPr lang="en-US" dirty="0"/>
          </a:p>
          <a:p>
            <a:r>
              <a:rPr lang="en-US" dirty="0"/>
              <a:t>Reduction is a key primitive for parallel computing</a:t>
            </a:r>
          </a:p>
          <a:p>
            <a:pPr lvl="1"/>
            <a:r>
              <a:rPr lang="en-US" dirty="0"/>
              <a:t>E.g., MapReduce programming model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096C64-3A8F-DE4C-B759-5AE7918E3328}"/>
              </a:ext>
            </a:extLst>
          </p:cNvPr>
          <p:cNvSpPr txBox="1"/>
          <p:nvPr/>
        </p:nvSpPr>
        <p:spPr>
          <a:xfrm>
            <a:off x="192954" y="6453336"/>
            <a:ext cx="6011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Dean and Ghemawat, “MapReduce: Simplified Data Processing of Large Clusters,” OSDI 2004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D30EF84-97C2-1D4E-A8E9-C0C50E78BA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1410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Connector 54"/>
          <p:cNvCxnSpPr/>
          <p:nvPr/>
        </p:nvCxnSpPr>
        <p:spPr>
          <a:xfrm>
            <a:off x="1789383" y="5065447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886663" y="5065446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532583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5631228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174728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/CSR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131861"/>
              </p:ext>
            </p:extLst>
          </p:nvPr>
        </p:nvGraphicFramePr>
        <p:xfrm>
          <a:off x="1789383" y="1412457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267484"/>
              </p:ext>
            </p:extLst>
          </p:nvPr>
        </p:nvGraphicFramePr>
        <p:xfrm>
          <a:off x="1789383" y="3808115"/>
          <a:ext cx="274320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216905"/>
              </p:ext>
            </p:extLst>
          </p:nvPr>
        </p:nvGraphicFramePr>
        <p:xfrm>
          <a:off x="1789383" y="4533909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955062"/>
              </p:ext>
            </p:extLst>
          </p:nvPr>
        </p:nvGraphicFramePr>
        <p:xfrm>
          <a:off x="1789383" y="5253353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0042" y="1435509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4922" y="3851602"/>
            <a:ext cx="12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RowPtrs</a:t>
            </a:r>
            <a:r>
              <a:rPr lang="en-US" sz="2400" dirty="0"/>
              <a:t>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6093" y="4600479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9694" y="5296840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2070730" y="4312305"/>
            <a:ext cx="3847916" cy="212079"/>
            <a:chOff x="1720823" y="4996202"/>
            <a:chExt cx="3847916" cy="212079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1720823" y="4996202"/>
              <a:ext cx="0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2236527" y="4996202"/>
              <a:ext cx="567344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2803871" y="4996202"/>
              <a:ext cx="1660152" cy="212079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3319574" y="4996202"/>
              <a:ext cx="2249165" cy="212079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4064904" y="217389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65316" y="217389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062258"/>
              </p:ext>
            </p:extLst>
          </p:nvPr>
        </p:nvGraphicFramePr>
        <p:xfrm>
          <a:off x="4535715" y="1412457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633382"/>
              </p:ext>
            </p:extLst>
          </p:nvPr>
        </p:nvGraphicFramePr>
        <p:xfrm>
          <a:off x="5636127" y="1412457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pSp>
        <p:nvGrpSpPr>
          <p:cNvPr id="37" name="Group 36"/>
          <p:cNvGrpSpPr/>
          <p:nvPr/>
        </p:nvGrpSpPr>
        <p:grpSpPr>
          <a:xfrm>
            <a:off x="2605029" y="5889402"/>
            <a:ext cx="3328278" cy="457200"/>
            <a:chOff x="2255122" y="6281199"/>
            <a:chExt cx="3328278" cy="457200"/>
          </a:xfrm>
        </p:grpSpPr>
        <p:sp>
          <p:nvSpPr>
            <p:cNvPr id="39" name="Freeform 38"/>
            <p:cNvSpPr/>
            <p:nvPr/>
          </p:nvSpPr>
          <p:spPr>
            <a:xfrm>
              <a:off x="225512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49308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90587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37680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414216" y="1196752"/>
            <a:ext cx="1682509" cy="2101675"/>
            <a:chOff x="2255122" y="6281199"/>
            <a:chExt cx="1682509" cy="2101675"/>
          </a:xfrm>
        </p:grpSpPr>
        <p:sp>
          <p:nvSpPr>
            <p:cNvPr id="48" name="Freeform 47"/>
            <p:cNvSpPr/>
            <p:nvPr/>
          </p:nvSpPr>
          <p:spPr>
            <a:xfrm>
              <a:off x="225512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98718" y="6824686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78398" y="7395451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91911" y="7925674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36" name="TextBox 610">
            <a:extLst>
              <a:ext uri="{FF2B5EF4-FFF2-40B4-BE49-F238E27FC236}">
                <a16:creationId xmlns:a16="http://schemas.microsoft.com/office/drawing/2014/main" id="{6B396F96-378B-8346-9E1B-2F8856B41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55A1E78-F826-944A-8283-71827FFFA26E}"/>
              </a:ext>
            </a:extLst>
          </p:cNvPr>
          <p:cNvSpPr txBox="1"/>
          <p:nvPr/>
        </p:nvSpPr>
        <p:spPr>
          <a:xfrm>
            <a:off x="6353754" y="1753052"/>
            <a:ext cx="26827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sp>
        <p:nvSpPr>
          <p:cNvPr id="40" name="Slide Number Placeholder 4">
            <a:extLst>
              <a:ext uri="{FF2B5EF4-FFF2-40B4-BE49-F238E27FC236}">
                <a16:creationId xmlns:a16="http://schemas.microsoft.com/office/drawing/2014/main" id="{A5237C9A-E662-1244-9BFD-64C1323F01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289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Connector 54"/>
          <p:cNvCxnSpPr/>
          <p:nvPr/>
        </p:nvCxnSpPr>
        <p:spPr>
          <a:xfrm>
            <a:off x="1789383" y="5065447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886663" y="5065446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532583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5631228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6174728" y="5065445"/>
            <a:ext cx="0" cy="132588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/CSR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759199"/>
              </p:ext>
            </p:extLst>
          </p:nvPr>
        </p:nvGraphicFramePr>
        <p:xfrm>
          <a:off x="1789383" y="1412457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010296"/>
              </p:ext>
            </p:extLst>
          </p:nvPr>
        </p:nvGraphicFramePr>
        <p:xfrm>
          <a:off x="1789383" y="3808115"/>
          <a:ext cx="274320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192242"/>
              </p:ext>
            </p:extLst>
          </p:nvPr>
        </p:nvGraphicFramePr>
        <p:xfrm>
          <a:off x="1789383" y="4533909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285191"/>
              </p:ext>
            </p:extLst>
          </p:nvPr>
        </p:nvGraphicFramePr>
        <p:xfrm>
          <a:off x="1789383" y="5253353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0042" y="1435509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4922" y="3851602"/>
            <a:ext cx="12925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RowPtrs</a:t>
            </a:r>
            <a:r>
              <a:rPr lang="en-US" sz="2400" dirty="0"/>
              <a:t>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6093" y="4600479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9694" y="5296840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2070730" y="4312305"/>
            <a:ext cx="3847916" cy="212079"/>
            <a:chOff x="1720823" y="4996202"/>
            <a:chExt cx="3847916" cy="212079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1720823" y="4996202"/>
              <a:ext cx="0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2236527" y="4996202"/>
              <a:ext cx="567344" cy="21207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2803871" y="4996202"/>
              <a:ext cx="1660152" cy="212079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3319574" y="4996202"/>
              <a:ext cx="2249165" cy="212079"/>
            </a:xfrm>
            <a:prstGeom prst="straightConnector1">
              <a:avLst/>
            </a:prstGeom>
            <a:ln>
              <a:solidFill>
                <a:srgbClr val="0070C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4064904" y="217389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65316" y="217389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948763"/>
              </p:ext>
            </p:extLst>
          </p:nvPr>
        </p:nvGraphicFramePr>
        <p:xfrm>
          <a:off x="4535715" y="1412457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151082"/>
              </p:ext>
            </p:extLst>
          </p:nvPr>
        </p:nvGraphicFramePr>
        <p:xfrm>
          <a:off x="5636127" y="1412457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pSp>
        <p:nvGrpSpPr>
          <p:cNvPr id="37" name="Group 36"/>
          <p:cNvGrpSpPr/>
          <p:nvPr/>
        </p:nvGrpSpPr>
        <p:grpSpPr>
          <a:xfrm>
            <a:off x="2605029" y="5889402"/>
            <a:ext cx="3328278" cy="457200"/>
            <a:chOff x="2255122" y="6281199"/>
            <a:chExt cx="3328278" cy="457200"/>
          </a:xfrm>
        </p:grpSpPr>
        <p:sp>
          <p:nvSpPr>
            <p:cNvPr id="39" name="Freeform 38"/>
            <p:cNvSpPr/>
            <p:nvPr/>
          </p:nvSpPr>
          <p:spPr>
            <a:xfrm>
              <a:off x="225512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96401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90587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37680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504905" y="1196752"/>
            <a:ext cx="593421" cy="2101675"/>
            <a:chOff x="3345811" y="6281199"/>
            <a:chExt cx="593421" cy="2101675"/>
          </a:xfrm>
        </p:grpSpPr>
        <p:sp>
          <p:nvSpPr>
            <p:cNvPr id="48" name="Freeform 47"/>
            <p:cNvSpPr/>
            <p:nvPr/>
          </p:nvSpPr>
          <p:spPr>
            <a:xfrm>
              <a:off x="389351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45811" y="6824686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93512" y="7395451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93512" y="7925674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36" name="TextBox 610">
            <a:extLst>
              <a:ext uri="{FF2B5EF4-FFF2-40B4-BE49-F238E27FC236}">
                <a16:creationId xmlns:a16="http://schemas.microsoft.com/office/drawing/2014/main" id="{905856E6-07B9-3B44-BE51-5CBE28D12B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19E74D-0DBB-C244-A8F9-24BB17460804}"/>
              </a:ext>
            </a:extLst>
          </p:cNvPr>
          <p:cNvSpPr txBox="1"/>
          <p:nvPr/>
        </p:nvSpPr>
        <p:spPr>
          <a:xfrm>
            <a:off x="6353754" y="1753052"/>
            <a:ext cx="26827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sp>
        <p:nvSpPr>
          <p:cNvPr id="40" name="Slide Number Placeholder 4">
            <a:extLst>
              <a:ext uri="{FF2B5EF4-FFF2-40B4-BE49-F238E27FC236}">
                <a16:creationId xmlns:a16="http://schemas.microsoft.com/office/drawing/2014/main" id="{08BA59C4-9CCA-CE4D-90E1-000EEDA879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5927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/CSR Code</a:t>
            </a:r>
          </a:p>
        </p:txBody>
      </p:sp>
      <p:sp>
        <p:nvSpPr>
          <p:cNvPr id="3" name="Rectangle 2"/>
          <p:cNvSpPr/>
          <p:nvPr/>
        </p:nvSpPr>
        <p:spPr>
          <a:xfrm>
            <a:off x="284310" y="1659572"/>
            <a:ext cx="85753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__global__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void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spmv_csr_kernel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CSRMatrix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csrMatrix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,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,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row = </a:t>
            </a:r>
            <a:r>
              <a:rPr lang="en-US" sz="12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2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blockDim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+ </a:t>
            </a:r>
            <a:r>
              <a:rPr lang="en-US" sz="12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Each thread works on one row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2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(row &lt;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csrMatrix.numRows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sum = </a:t>
            </a:r>
            <a:r>
              <a:rPr lang="en-US" sz="1200" dirty="0">
                <a:solidFill>
                  <a:srgbClr val="BFBF00"/>
                </a:solidFill>
                <a:latin typeface="Lucida Console" panose="020B0609040504020204" pitchFamily="49" charset="0"/>
              </a:rPr>
              <a:t>0.0f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 // Zero initialize temporal accumulator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Loop over all elements of a row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>
                <a:solidFill>
                  <a:srgbClr val="BFBF00"/>
                </a:solidFill>
                <a:latin typeface="Lucida Console" panose="020B0609040504020204" pitchFamily="49" charset="0"/>
              </a:rPr>
              <a:t>for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csrMatrix.rowPtrs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[row];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&lt;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csrMatrix.rowPtrs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[row + </a:t>
            </a:r>
            <a:r>
              <a:rPr lang="en-US" sz="1200" dirty="0">
                <a:solidFill>
                  <a:srgbClr val="BFBF00"/>
                </a:solidFill>
                <a:latin typeface="Lucida Console" panose="020B0609040504020204" pitchFamily="49" charset="0"/>
              </a:rPr>
              <a:t>1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]; ++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col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csrMatrix.colIdxs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];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Read column index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value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csrMatrix.values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];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Read value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sum +=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[col]*value;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Multiply and accumulate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[row] = sum;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  <a:endParaRPr lang="en-US" sz="1200" dirty="0"/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C4FE3F39-1FAC-3445-AB28-D31387E6BC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CBF9A7-3013-6846-BC8B-8325C5EFDB5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4480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CSR Tradeoffs (versus COO)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Advantages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Space efficiency: row pointers smaller than row indexes</a:t>
            </a:r>
          </a:p>
          <a:p>
            <a:pPr lvl="1"/>
            <a:r>
              <a:rPr lang="en-US" dirty="0"/>
              <a:t>Accessibility: given a row, easy to find all </a:t>
            </a:r>
            <a:r>
              <a:rPr lang="en-US" dirty="0" err="1"/>
              <a:t>nonzeros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SpMV</a:t>
            </a:r>
            <a:r>
              <a:rPr lang="en-US" dirty="0"/>
              <a:t>/CSR avoids atomics, every thread owns its output</a:t>
            </a:r>
          </a:p>
          <a:p>
            <a:endParaRPr lang="en-US" sz="1400" dirty="0"/>
          </a:p>
          <a:p>
            <a:r>
              <a:rPr lang="en-US" dirty="0">
                <a:solidFill>
                  <a:srgbClr val="C00000"/>
                </a:solidFill>
              </a:rPr>
              <a:t>Disadvantages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Flexibility: hard to add new elements to the matrix</a:t>
            </a:r>
          </a:p>
          <a:p>
            <a:pPr lvl="1"/>
            <a:r>
              <a:rPr lang="en-US" dirty="0"/>
              <a:t>Accessibility: given nonzero, hard to find row; given a column, hard to find all </a:t>
            </a:r>
            <a:r>
              <a:rPr lang="en-US" dirty="0" err="1"/>
              <a:t>nonzeros</a:t>
            </a:r>
            <a:endParaRPr lang="en-US" dirty="0"/>
          </a:p>
          <a:p>
            <a:pPr lvl="1"/>
            <a:r>
              <a:rPr lang="en-US" dirty="0" err="1"/>
              <a:t>SpMV</a:t>
            </a:r>
            <a:r>
              <a:rPr lang="en-US" dirty="0"/>
              <a:t>/CSR memory accesses are not coalesced</a:t>
            </a:r>
          </a:p>
          <a:p>
            <a:pPr lvl="1"/>
            <a:r>
              <a:rPr lang="en-US" dirty="0" err="1"/>
              <a:t>SpMV</a:t>
            </a:r>
            <a:r>
              <a:rPr lang="en-US" dirty="0"/>
              <a:t>/CSR has control divergence</a:t>
            </a:r>
          </a:p>
          <a:p>
            <a:endParaRPr lang="en-US" dirty="0"/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69D1ED7A-7F3C-644B-B8E2-04B6D58A85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D83CC7-FE64-2B41-8FB5-68F4FBC110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202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Compressed Sparse Column (CSC)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076078"/>
              </p:ext>
            </p:extLst>
          </p:nvPr>
        </p:nvGraphicFramePr>
        <p:xfrm>
          <a:off x="1779230" y="1412776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446212"/>
              </p:ext>
            </p:extLst>
          </p:nvPr>
        </p:nvGraphicFramePr>
        <p:xfrm>
          <a:off x="1779230" y="4056084"/>
          <a:ext cx="274320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027798"/>
              </p:ext>
            </p:extLst>
          </p:nvPr>
        </p:nvGraphicFramePr>
        <p:xfrm>
          <a:off x="1779230" y="4816803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18039"/>
              </p:ext>
            </p:extLst>
          </p:nvPr>
        </p:nvGraphicFramePr>
        <p:xfrm>
          <a:off x="1779230" y="5577522"/>
          <a:ext cx="438912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99889" y="1435828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9552" y="4099571"/>
            <a:ext cx="1147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ColPtrs</a:t>
            </a:r>
            <a:r>
              <a:rPr lang="en-US" sz="2400" dirty="0"/>
              <a:t>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0222" y="4883373"/>
            <a:ext cx="807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9541" y="5621009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19340" y="1857677"/>
            <a:ext cx="34690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Like CSR, but groups </a:t>
            </a:r>
            <a:r>
              <a:rPr lang="en-US" sz="2400" dirty="0" err="1"/>
              <a:t>nonzeros</a:t>
            </a:r>
            <a:r>
              <a:rPr lang="en-US" sz="2400" dirty="0"/>
              <a:t> by column</a:t>
            </a:r>
          </a:p>
          <a:p>
            <a:pPr algn="ctr"/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(useful for computations other than </a:t>
            </a:r>
            <a:r>
              <a:rPr lang="en-US" sz="1600" dirty="0" err="1">
                <a:solidFill>
                  <a:schemeClr val="bg1">
                    <a:lumMod val="65000"/>
                  </a:schemeClr>
                </a:solidFill>
              </a:rPr>
              <a:t>SpMV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</a:rPr>
              <a:t> that require column traversal)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060577" y="4604724"/>
            <a:ext cx="0" cy="21207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576281" y="4604724"/>
            <a:ext cx="567344" cy="21207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143625" y="4604724"/>
            <a:ext cx="1097280" cy="21207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</p:cNvCxnSpPr>
          <p:nvPr/>
        </p:nvCxnSpPr>
        <p:spPr>
          <a:xfrm>
            <a:off x="3659328" y="4604724"/>
            <a:ext cx="1704760" cy="212079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779230" y="5365443"/>
            <a:ext cx="0" cy="2120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2876510" y="5365442"/>
            <a:ext cx="0" cy="2120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522430" y="5365441"/>
            <a:ext cx="0" cy="2120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621075" y="5365441"/>
            <a:ext cx="0" cy="2120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164575" y="5365441"/>
            <a:ext cx="0" cy="2120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610">
            <a:extLst>
              <a:ext uri="{FF2B5EF4-FFF2-40B4-BE49-F238E27FC236}">
                <a16:creationId xmlns:a16="http://schemas.microsoft.com/office/drawing/2014/main" id="{ABDE1FF8-DD1B-7A4F-95D3-F0CEB57C06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27" name="Slide Number Placeholder 4">
            <a:extLst>
              <a:ext uri="{FF2B5EF4-FFF2-40B4-BE49-F238E27FC236}">
                <a16:creationId xmlns:a16="http://schemas.microsoft.com/office/drawing/2014/main" id="{A42022C5-FEB2-6B49-98AE-0781912E79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276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ELLPACK Format (ELL)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712662"/>
              </p:ext>
            </p:extLst>
          </p:nvPr>
        </p:nvGraphicFramePr>
        <p:xfrm>
          <a:off x="1790834" y="1412776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580630"/>
              </p:ext>
            </p:extLst>
          </p:nvPr>
        </p:nvGraphicFramePr>
        <p:xfrm>
          <a:off x="4549377" y="3979243"/>
          <a:ext cx="164592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99688" y="3999685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06429"/>
              </p:ext>
            </p:extLst>
          </p:nvPr>
        </p:nvGraphicFramePr>
        <p:xfrm>
          <a:off x="1790834" y="3979243"/>
          <a:ext cx="164592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67544" y="3999685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73238" y="1857677"/>
            <a:ext cx="2808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Group </a:t>
            </a:r>
            <a:r>
              <a:rPr lang="en-US" sz="2400" dirty="0" err="1"/>
              <a:t>nonzeros</a:t>
            </a:r>
            <a:r>
              <a:rPr lang="en-US" sz="2400" dirty="0"/>
              <a:t> by row (like CSR)…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1493" y="1435828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14" name="TextBox 610">
            <a:extLst>
              <a:ext uri="{FF2B5EF4-FFF2-40B4-BE49-F238E27FC236}">
                <a16:creationId xmlns:a16="http://schemas.microsoft.com/office/drawing/2014/main" id="{A5905427-D2B4-1149-87B7-1FBF5052E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216EF82D-33B2-6A48-AAA9-EBD8DAF925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60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ELLPACK Format (ELL)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682224"/>
              </p:ext>
            </p:extLst>
          </p:nvPr>
        </p:nvGraphicFramePr>
        <p:xfrm>
          <a:off x="1777013" y="1412776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691266"/>
              </p:ext>
            </p:extLst>
          </p:nvPr>
        </p:nvGraphicFramePr>
        <p:xfrm>
          <a:off x="4535556" y="3979243"/>
          <a:ext cx="164592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485867" y="3999685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37375"/>
              </p:ext>
            </p:extLst>
          </p:nvPr>
        </p:nvGraphicFramePr>
        <p:xfrm>
          <a:off x="1777013" y="3979243"/>
          <a:ext cx="164592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53723" y="3999685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82684" y="1857677"/>
            <a:ext cx="31617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…pad rows so they all have the same size…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7672" y="1435828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13" name="TextBox 610">
            <a:extLst>
              <a:ext uri="{FF2B5EF4-FFF2-40B4-BE49-F238E27FC236}">
                <a16:creationId xmlns:a16="http://schemas.microsoft.com/office/drawing/2014/main" id="{5A34BAE2-E195-364C-9A27-AA8CE7D180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9C03FCDD-FAE9-FB40-8001-3E0BBEEB84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2839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ELLPACK Format (ELL)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414822"/>
              </p:ext>
            </p:extLst>
          </p:nvPr>
        </p:nvGraphicFramePr>
        <p:xfrm>
          <a:off x="1777013" y="1412776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082684" y="1857677"/>
            <a:ext cx="3161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…and store padded array of </a:t>
            </a:r>
            <a:r>
              <a:rPr lang="en-US" sz="2400" dirty="0" err="1"/>
              <a:t>nonzeros</a:t>
            </a:r>
            <a:r>
              <a:rPr lang="en-US" sz="2400" dirty="0"/>
              <a:t> in column major order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7672" y="1435828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380121"/>
              </p:ext>
            </p:extLst>
          </p:nvPr>
        </p:nvGraphicFramePr>
        <p:xfrm>
          <a:off x="4535556" y="3979243"/>
          <a:ext cx="164592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485867" y="3999685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182590"/>
              </p:ext>
            </p:extLst>
          </p:nvPr>
        </p:nvGraphicFramePr>
        <p:xfrm>
          <a:off x="1777013" y="3979243"/>
          <a:ext cx="164592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marL="133656" marR="133656" marT="66829" marB="66829"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53723" y="3999685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2054747" y="4103334"/>
            <a:ext cx="1090451" cy="1941458"/>
            <a:chOff x="1718440" y="4566741"/>
            <a:chExt cx="1090451" cy="173736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718440" y="4566741"/>
              <a:ext cx="0" cy="173736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1718440" y="4566741"/>
              <a:ext cx="545227" cy="173736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263666" y="4566741"/>
              <a:ext cx="0" cy="173736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2263666" y="4575572"/>
              <a:ext cx="545225" cy="171688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2808890" y="4566741"/>
              <a:ext cx="0" cy="1737360"/>
            </a:xfrm>
            <a:prstGeom prst="line">
              <a:avLst/>
            </a:prstGeom>
            <a:ln w="28575">
              <a:solidFill>
                <a:srgbClr val="C0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4813290" y="4103334"/>
            <a:ext cx="1090451" cy="1941458"/>
            <a:chOff x="1718440" y="4566741"/>
            <a:chExt cx="1090451" cy="1737360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1718440" y="4566741"/>
              <a:ext cx="0" cy="173736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1718440" y="4566741"/>
              <a:ext cx="545227" cy="173736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2263666" y="4566741"/>
              <a:ext cx="0" cy="173736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2263666" y="4575572"/>
              <a:ext cx="545225" cy="1716881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2808890" y="4566741"/>
              <a:ext cx="0" cy="1737360"/>
            </a:xfrm>
            <a:prstGeom prst="line">
              <a:avLst/>
            </a:prstGeom>
            <a:ln w="28575">
              <a:solidFill>
                <a:srgbClr val="C0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610">
            <a:extLst>
              <a:ext uri="{FF2B5EF4-FFF2-40B4-BE49-F238E27FC236}">
                <a16:creationId xmlns:a16="http://schemas.microsoft.com/office/drawing/2014/main" id="{C9085F5D-1ED3-8D41-A9CC-E9EAFFBD1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24" name="Slide Number Placeholder 4">
            <a:extLst>
              <a:ext uri="{FF2B5EF4-FFF2-40B4-BE49-F238E27FC236}">
                <a16:creationId xmlns:a16="http://schemas.microsoft.com/office/drawing/2014/main" id="{0F35FDEA-2C2E-F84C-A33B-B81F1D5ACC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4137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ELLPACK Format (ELL)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99285"/>
              </p:ext>
            </p:extLst>
          </p:nvPr>
        </p:nvGraphicFramePr>
        <p:xfrm>
          <a:off x="1790834" y="1412776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501512"/>
              </p:ext>
            </p:extLst>
          </p:nvPr>
        </p:nvGraphicFramePr>
        <p:xfrm>
          <a:off x="1790834" y="4171347"/>
          <a:ext cx="658368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8425235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19076039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61398455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9298904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67544" y="4237917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1145" y="4975553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345850"/>
              </p:ext>
            </p:extLst>
          </p:nvPr>
        </p:nvGraphicFramePr>
        <p:xfrm>
          <a:off x="1790834" y="4932066"/>
          <a:ext cx="658368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8425235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19076039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61398455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9298904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096505" y="1857677"/>
            <a:ext cx="3161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…and store padded array of </a:t>
            </a:r>
            <a:r>
              <a:rPr lang="en-US" sz="2400" dirty="0" err="1"/>
              <a:t>nonzeros</a:t>
            </a:r>
            <a:r>
              <a:rPr lang="en-US" sz="2400" dirty="0"/>
              <a:t> in column major order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1493" y="1435828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10" name="TextBox 610">
            <a:extLst>
              <a:ext uri="{FF2B5EF4-FFF2-40B4-BE49-F238E27FC236}">
                <a16:creationId xmlns:a16="http://schemas.microsoft.com/office/drawing/2014/main" id="{60015A63-6783-8E48-B4C5-DE6F6A2FAF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FCB7B48-1BEE-9744-967F-3CA894C1CE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8796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/ELL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388442"/>
              </p:ext>
            </p:extLst>
          </p:nvPr>
        </p:nvGraphicFramePr>
        <p:xfrm>
          <a:off x="1430794" y="136600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039352"/>
              </p:ext>
            </p:extLst>
          </p:nvPr>
        </p:nvGraphicFramePr>
        <p:xfrm>
          <a:off x="1430794" y="4124573"/>
          <a:ext cx="658368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8425235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19076039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61398455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9298904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07504" y="419114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1105" y="4928779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277437"/>
              </p:ext>
            </p:extLst>
          </p:nvPr>
        </p:nvGraphicFramePr>
        <p:xfrm>
          <a:off x="1430794" y="4885292"/>
          <a:ext cx="658368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8425235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19076039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61398455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9298904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706315" y="212744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06727" y="212744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345982"/>
              </p:ext>
            </p:extLst>
          </p:nvPr>
        </p:nvGraphicFramePr>
        <p:xfrm>
          <a:off x="4177126" y="1366002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735618"/>
              </p:ext>
            </p:extLst>
          </p:nvPr>
        </p:nvGraphicFramePr>
        <p:xfrm>
          <a:off x="5277538" y="1366002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065722" y="1681044"/>
            <a:ext cx="30427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508534" y="1150297"/>
            <a:ext cx="1683502" cy="2101675"/>
            <a:chOff x="1708029" y="6281199"/>
            <a:chExt cx="1683502" cy="2101675"/>
          </a:xfrm>
        </p:grpSpPr>
        <p:sp>
          <p:nvSpPr>
            <p:cNvPr id="17" name="Freeform 16"/>
            <p:cNvSpPr/>
            <p:nvPr/>
          </p:nvSpPr>
          <p:spPr>
            <a:xfrm>
              <a:off x="1708029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11875" y="6824686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31305" y="7395451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45811" y="7925674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83979" y="5504851"/>
            <a:ext cx="1686999" cy="457200"/>
            <a:chOff x="1708029" y="6281199"/>
            <a:chExt cx="1686999" cy="457200"/>
          </a:xfrm>
        </p:grpSpPr>
        <p:sp>
          <p:nvSpPr>
            <p:cNvPr id="24" name="Freeform 23"/>
            <p:cNvSpPr/>
            <p:nvPr/>
          </p:nvSpPr>
          <p:spPr>
            <a:xfrm>
              <a:off x="1708029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5512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02215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49308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2634626" y="6011996"/>
            <a:ext cx="3857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Memory accesses are coalesced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1453" y="138905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29" name="TextBox 610">
            <a:extLst>
              <a:ext uri="{FF2B5EF4-FFF2-40B4-BE49-F238E27FC236}">
                <a16:creationId xmlns:a16="http://schemas.microsoft.com/office/drawing/2014/main" id="{7D2900D0-E0DB-1448-9C8E-5EC20BEC2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30" name="Slide Number Placeholder 4">
            <a:extLst>
              <a:ext uri="{FF2B5EF4-FFF2-40B4-BE49-F238E27FC236}">
                <a16:creationId xmlns:a16="http://schemas.microsoft.com/office/drawing/2014/main" id="{0C93A1C5-1A4C-AF41-AA6C-1AE31460AC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79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Divergence-Free Mapping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All active threads belong to the same warp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100067" y="1799210"/>
            <a:ext cx="653445" cy="4356302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753513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406958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486286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139731" y="1799210"/>
            <a:ext cx="653445" cy="4356302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793176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446622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832840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760235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0</a:t>
            </a: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832840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486286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2139731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793176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3446622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4100067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5406958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4753513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7367294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713849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6060403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8020739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19</a:t>
            </a:r>
          </a:p>
        </p:txBody>
      </p:sp>
      <p:sp>
        <p:nvSpPr>
          <p:cNvPr id="31" name="Rectangle 28"/>
          <p:cNvSpPr>
            <a:spLocks noChangeArrowheads="1"/>
          </p:cNvSpPr>
          <p:nvPr/>
        </p:nvSpPr>
        <p:spPr bwMode="auto">
          <a:xfrm>
            <a:off x="832840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0+16</a:t>
            </a:r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1486286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2139731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4" name="Rectangle 31"/>
          <p:cNvSpPr>
            <a:spLocks noChangeArrowheads="1"/>
          </p:cNvSpPr>
          <p:nvPr/>
        </p:nvSpPr>
        <p:spPr bwMode="auto">
          <a:xfrm>
            <a:off x="2793176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5" name="Rectangle 32"/>
          <p:cNvSpPr>
            <a:spLocks noChangeArrowheads="1"/>
          </p:cNvSpPr>
          <p:nvPr/>
        </p:nvSpPr>
        <p:spPr bwMode="auto">
          <a:xfrm>
            <a:off x="3446622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4100067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7" name="Rectangle 34"/>
          <p:cNvSpPr>
            <a:spLocks noChangeArrowheads="1"/>
          </p:cNvSpPr>
          <p:nvPr/>
        </p:nvSpPr>
        <p:spPr bwMode="auto">
          <a:xfrm>
            <a:off x="5406958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15+31</a:t>
            </a:r>
          </a:p>
        </p:txBody>
      </p:sp>
      <p:sp>
        <p:nvSpPr>
          <p:cNvPr id="38" name="Rectangle 35"/>
          <p:cNvSpPr>
            <a:spLocks noChangeArrowheads="1"/>
          </p:cNvSpPr>
          <p:nvPr/>
        </p:nvSpPr>
        <p:spPr bwMode="auto">
          <a:xfrm>
            <a:off x="4753513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7367294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6713849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1" name="Rectangle 38"/>
          <p:cNvSpPr>
            <a:spLocks noChangeArrowheads="1"/>
          </p:cNvSpPr>
          <p:nvPr/>
        </p:nvSpPr>
        <p:spPr bwMode="auto">
          <a:xfrm>
            <a:off x="6060403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8020739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3" name="Rectangle 40"/>
          <p:cNvSpPr>
            <a:spLocks noChangeArrowheads="1"/>
          </p:cNvSpPr>
          <p:nvPr/>
        </p:nvSpPr>
        <p:spPr bwMode="auto">
          <a:xfrm>
            <a:off x="832840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1486286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5" name="Rectangle 42"/>
          <p:cNvSpPr>
            <a:spLocks noChangeArrowheads="1"/>
          </p:cNvSpPr>
          <p:nvPr/>
        </p:nvSpPr>
        <p:spPr bwMode="auto">
          <a:xfrm>
            <a:off x="2139731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2793176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3446622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8" name="Rectangle 45"/>
          <p:cNvSpPr>
            <a:spLocks noChangeArrowheads="1"/>
          </p:cNvSpPr>
          <p:nvPr/>
        </p:nvSpPr>
        <p:spPr bwMode="auto">
          <a:xfrm>
            <a:off x="4100067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9" name="Rectangle 46"/>
          <p:cNvSpPr>
            <a:spLocks noChangeArrowheads="1"/>
          </p:cNvSpPr>
          <p:nvPr/>
        </p:nvSpPr>
        <p:spPr bwMode="auto">
          <a:xfrm>
            <a:off x="5406958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4753513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367294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6713849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3" name="Rectangle 50"/>
          <p:cNvSpPr>
            <a:spLocks noChangeArrowheads="1"/>
          </p:cNvSpPr>
          <p:nvPr/>
        </p:nvSpPr>
        <p:spPr bwMode="auto">
          <a:xfrm>
            <a:off x="6060403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8020739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832840" y="5429462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1486286" y="5429462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2139731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8" name="Rectangle 55"/>
          <p:cNvSpPr>
            <a:spLocks noChangeArrowheads="1"/>
          </p:cNvSpPr>
          <p:nvPr/>
        </p:nvSpPr>
        <p:spPr bwMode="auto">
          <a:xfrm>
            <a:off x="2793176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9" name="Rectangle 56"/>
          <p:cNvSpPr>
            <a:spLocks noChangeArrowheads="1"/>
          </p:cNvSpPr>
          <p:nvPr/>
        </p:nvSpPr>
        <p:spPr bwMode="auto">
          <a:xfrm>
            <a:off x="3446622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0" name="Rectangle 57"/>
          <p:cNvSpPr>
            <a:spLocks noChangeArrowheads="1"/>
          </p:cNvSpPr>
          <p:nvPr/>
        </p:nvSpPr>
        <p:spPr bwMode="auto">
          <a:xfrm>
            <a:off x="4100067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1" name="Rectangle 58"/>
          <p:cNvSpPr>
            <a:spLocks noChangeArrowheads="1"/>
          </p:cNvSpPr>
          <p:nvPr/>
        </p:nvSpPr>
        <p:spPr bwMode="auto">
          <a:xfrm>
            <a:off x="5406958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2" name="Rectangle 59"/>
          <p:cNvSpPr>
            <a:spLocks noChangeArrowheads="1"/>
          </p:cNvSpPr>
          <p:nvPr/>
        </p:nvSpPr>
        <p:spPr bwMode="auto">
          <a:xfrm>
            <a:off x="4753513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3" name="Rectangle 60"/>
          <p:cNvSpPr>
            <a:spLocks noChangeArrowheads="1"/>
          </p:cNvSpPr>
          <p:nvPr/>
        </p:nvSpPr>
        <p:spPr bwMode="auto">
          <a:xfrm>
            <a:off x="7367294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4" name="Rectangle 61"/>
          <p:cNvSpPr>
            <a:spLocks noChangeArrowheads="1"/>
          </p:cNvSpPr>
          <p:nvPr/>
        </p:nvSpPr>
        <p:spPr bwMode="auto">
          <a:xfrm>
            <a:off x="6713849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5" name="Rectangle 62"/>
          <p:cNvSpPr>
            <a:spLocks noChangeArrowheads="1"/>
          </p:cNvSpPr>
          <p:nvPr/>
        </p:nvSpPr>
        <p:spPr bwMode="auto">
          <a:xfrm>
            <a:off x="6060403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6" name="Rectangle 63"/>
          <p:cNvSpPr>
            <a:spLocks noChangeArrowheads="1"/>
          </p:cNvSpPr>
          <p:nvPr/>
        </p:nvSpPr>
        <p:spPr bwMode="auto">
          <a:xfrm>
            <a:off x="8020739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7" name="Line 64"/>
          <p:cNvSpPr>
            <a:spLocks noChangeShapeType="1"/>
          </p:cNvSpPr>
          <p:nvPr/>
        </p:nvSpPr>
        <p:spPr bwMode="auto">
          <a:xfrm>
            <a:off x="1123261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8" name="Line 65"/>
          <p:cNvSpPr>
            <a:spLocks noChangeShapeType="1"/>
          </p:cNvSpPr>
          <p:nvPr/>
        </p:nvSpPr>
        <p:spPr bwMode="auto">
          <a:xfrm flipH="1">
            <a:off x="1268471" y="2670470"/>
            <a:ext cx="493714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9" name="Line 66"/>
          <p:cNvSpPr>
            <a:spLocks noChangeShapeType="1"/>
          </p:cNvSpPr>
          <p:nvPr/>
        </p:nvSpPr>
        <p:spPr bwMode="auto">
          <a:xfrm>
            <a:off x="1776706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0" name="Line 67"/>
          <p:cNvSpPr>
            <a:spLocks noChangeShapeType="1"/>
          </p:cNvSpPr>
          <p:nvPr/>
        </p:nvSpPr>
        <p:spPr bwMode="auto">
          <a:xfrm flipH="1">
            <a:off x="1849311" y="2670470"/>
            <a:ext cx="5009748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1" name="Line 68"/>
          <p:cNvSpPr>
            <a:spLocks noChangeShapeType="1"/>
          </p:cNvSpPr>
          <p:nvPr/>
        </p:nvSpPr>
        <p:spPr bwMode="auto">
          <a:xfrm>
            <a:off x="2430151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2" name="Line 69"/>
          <p:cNvSpPr>
            <a:spLocks noChangeShapeType="1"/>
          </p:cNvSpPr>
          <p:nvPr/>
        </p:nvSpPr>
        <p:spPr bwMode="auto">
          <a:xfrm flipH="1">
            <a:off x="2502756" y="2670470"/>
            <a:ext cx="508235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3" name="Line 70"/>
          <p:cNvSpPr>
            <a:spLocks noChangeShapeType="1"/>
          </p:cNvSpPr>
          <p:nvPr/>
        </p:nvSpPr>
        <p:spPr bwMode="auto">
          <a:xfrm>
            <a:off x="3083597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4" name="Line 71"/>
          <p:cNvSpPr>
            <a:spLocks noChangeShapeType="1"/>
          </p:cNvSpPr>
          <p:nvPr/>
        </p:nvSpPr>
        <p:spPr bwMode="auto">
          <a:xfrm flipH="1">
            <a:off x="3156202" y="2670470"/>
            <a:ext cx="508235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5" name="Line 72"/>
          <p:cNvSpPr>
            <a:spLocks noChangeShapeType="1"/>
          </p:cNvSpPr>
          <p:nvPr/>
        </p:nvSpPr>
        <p:spPr bwMode="auto">
          <a:xfrm>
            <a:off x="3737042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6" name="Line 73"/>
          <p:cNvSpPr>
            <a:spLocks noChangeShapeType="1"/>
          </p:cNvSpPr>
          <p:nvPr/>
        </p:nvSpPr>
        <p:spPr bwMode="auto">
          <a:xfrm flipH="1">
            <a:off x="3882252" y="2670470"/>
            <a:ext cx="5009748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7" name="Line 74"/>
          <p:cNvSpPr>
            <a:spLocks noChangeShapeType="1"/>
          </p:cNvSpPr>
          <p:nvPr/>
        </p:nvSpPr>
        <p:spPr bwMode="auto">
          <a:xfrm>
            <a:off x="4390487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8" name="Line 75"/>
          <p:cNvSpPr>
            <a:spLocks noChangeShapeType="1"/>
          </p:cNvSpPr>
          <p:nvPr/>
        </p:nvSpPr>
        <p:spPr bwMode="auto">
          <a:xfrm>
            <a:off x="1123261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9" name="Line 76"/>
          <p:cNvSpPr>
            <a:spLocks noChangeShapeType="1"/>
          </p:cNvSpPr>
          <p:nvPr/>
        </p:nvSpPr>
        <p:spPr bwMode="auto">
          <a:xfrm flipH="1">
            <a:off x="1268471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0" name="Line 77"/>
          <p:cNvSpPr>
            <a:spLocks noChangeShapeType="1"/>
          </p:cNvSpPr>
          <p:nvPr/>
        </p:nvSpPr>
        <p:spPr bwMode="auto">
          <a:xfrm>
            <a:off x="1776706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1" name="Line 78"/>
          <p:cNvSpPr>
            <a:spLocks noChangeShapeType="1"/>
          </p:cNvSpPr>
          <p:nvPr/>
        </p:nvSpPr>
        <p:spPr bwMode="auto">
          <a:xfrm flipH="1">
            <a:off x="1921916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2" name="Line 79"/>
          <p:cNvSpPr>
            <a:spLocks noChangeShapeType="1"/>
          </p:cNvSpPr>
          <p:nvPr/>
        </p:nvSpPr>
        <p:spPr bwMode="auto">
          <a:xfrm>
            <a:off x="1123261" y="4776016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3" name="Line 80"/>
          <p:cNvSpPr>
            <a:spLocks noChangeShapeType="1"/>
          </p:cNvSpPr>
          <p:nvPr/>
        </p:nvSpPr>
        <p:spPr bwMode="auto">
          <a:xfrm flipH="1">
            <a:off x="3301412" y="3686941"/>
            <a:ext cx="2395966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4" name="Text Box 81"/>
          <p:cNvSpPr txBox="1">
            <a:spLocks noChangeArrowheads="1"/>
          </p:cNvSpPr>
          <p:nvPr/>
        </p:nvSpPr>
        <p:spPr bwMode="auto">
          <a:xfrm>
            <a:off x="542420" y="3251311"/>
            <a:ext cx="320672" cy="43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85" name="Text Box 82"/>
          <p:cNvSpPr txBox="1">
            <a:spLocks noChangeArrowheads="1"/>
          </p:cNvSpPr>
          <p:nvPr/>
        </p:nvSpPr>
        <p:spPr bwMode="auto">
          <a:xfrm>
            <a:off x="542420" y="4340386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86" name="Text Box 83"/>
          <p:cNvSpPr txBox="1">
            <a:spLocks noChangeArrowheads="1"/>
          </p:cNvSpPr>
          <p:nvPr/>
        </p:nvSpPr>
        <p:spPr bwMode="auto">
          <a:xfrm>
            <a:off x="542420" y="5429462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87" name="Line 84"/>
          <p:cNvSpPr>
            <a:spLocks noChangeShapeType="1"/>
          </p:cNvSpPr>
          <p:nvPr/>
        </p:nvSpPr>
        <p:spPr bwMode="auto">
          <a:xfrm>
            <a:off x="5043933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8" name="Line 85"/>
          <p:cNvSpPr>
            <a:spLocks noChangeShapeType="1"/>
          </p:cNvSpPr>
          <p:nvPr/>
        </p:nvSpPr>
        <p:spPr bwMode="auto">
          <a:xfrm>
            <a:off x="5697378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9" name="Line 86"/>
          <p:cNvSpPr>
            <a:spLocks noChangeShapeType="1"/>
          </p:cNvSpPr>
          <p:nvPr/>
        </p:nvSpPr>
        <p:spPr bwMode="auto">
          <a:xfrm>
            <a:off x="2430151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0" name="Line 87"/>
          <p:cNvSpPr>
            <a:spLocks noChangeShapeType="1"/>
          </p:cNvSpPr>
          <p:nvPr/>
        </p:nvSpPr>
        <p:spPr bwMode="auto">
          <a:xfrm>
            <a:off x="3083597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1" name="Line 88"/>
          <p:cNvSpPr>
            <a:spLocks noChangeShapeType="1"/>
          </p:cNvSpPr>
          <p:nvPr/>
        </p:nvSpPr>
        <p:spPr bwMode="auto">
          <a:xfrm flipH="1">
            <a:off x="2647966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2" name="Line 89"/>
          <p:cNvSpPr>
            <a:spLocks noChangeShapeType="1"/>
          </p:cNvSpPr>
          <p:nvPr/>
        </p:nvSpPr>
        <p:spPr bwMode="auto">
          <a:xfrm>
            <a:off x="1776706" y="4776016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3" name="Line 90"/>
          <p:cNvSpPr>
            <a:spLocks noChangeShapeType="1"/>
          </p:cNvSpPr>
          <p:nvPr/>
        </p:nvSpPr>
        <p:spPr bwMode="auto">
          <a:xfrm flipH="1">
            <a:off x="1341076" y="4776016"/>
            <a:ext cx="1089076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4" name="Line 91"/>
          <p:cNvSpPr>
            <a:spLocks noChangeShapeType="1"/>
          </p:cNvSpPr>
          <p:nvPr/>
        </p:nvSpPr>
        <p:spPr bwMode="auto">
          <a:xfrm flipH="1">
            <a:off x="1921916" y="4776016"/>
            <a:ext cx="116168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5" name="Text Box 92"/>
          <p:cNvSpPr txBox="1">
            <a:spLocks noChangeArrowheads="1"/>
          </p:cNvSpPr>
          <p:nvPr/>
        </p:nvSpPr>
        <p:spPr bwMode="auto">
          <a:xfrm>
            <a:off x="1413681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/>
              <a:t>Thread 1</a:t>
            </a:r>
          </a:p>
        </p:txBody>
      </p:sp>
      <p:sp>
        <p:nvSpPr>
          <p:cNvPr id="96" name="Text Box 93"/>
          <p:cNvSpPr txBox="1">
            <a:spLocks noChangeArrowheads="1"/>
          </p:cNvSpPr>
          <p:nvPr/>
        </p:nvSpPr>
        <p:spPr bwMode="auto">
          <a:xfrm>
            <a:off x="2067126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2</a:t>
            </a:r>
          </a:p>
        </p:txBody>
      </p:sp>
      <p:sp>
        <p:nvSpPr>
          <p:cNvPr id="97" name="Text Box 94"/>
          <p:cNvSpPr txBox="1">
            <a:spLocks noChangeArrowheads="1"/>
          </p:cNvSpPr>
          <p:nvPr/>
        </p:nvSpPr>
        <p:spPr bwMode="auto">
          <a:xfrm>
            <a:off x="4644008" y="1556792"/>
            <a:ext cx="8210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14</a:t>
            </a:r>
          </a:p>
        </p:txBody>
      </p:sp>
      <p:sp>
        <p:nvSpPr>
          <p:cNvPr id="98" name="Text Box 95"/>
          <p:cNvSpPr txBox="1">
            <a:spLocks noChangeArrowheads="1"/>
          </p:cNvSpPr>
          <p:nvPr/>
        </p:nvSpPr>
        <p:spPr bwMode="auto">
          <a:xfrm>
            <a:off x="5334353" y="1556792"/>
            <a:ext cx="8210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/>
              <a:t>Thread 15</a:t>
            </a:r>
          </a:p>
        </p:txBody>
      </p:sp>
      <p:sp>
        <p:nvSpPr>
          <p:cNvPr id="99" name="Text Box 87"/>
          <p:cNvSpPr txBox="1">
            <a:spLocks noChangeArrowheads="1"/>
          </p:cNvSpPr>
          <p:nvPr/>
        </p:nvSpPr>
        <p:spPr bwMode="auto">
          <a:xfrm rot="16200000">
            <a:off x="-180484" y="5085369"/>
            <a:ext cx="980168" cy="32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/>
              <a:t>iterations</a:t>
            </a: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>
            <a:off x="469815" y="5075205"/>
            <a:ext cx="0" cy="726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102" name="CuadroTexto 26">
            <a:extLst>
              <a:ext uri="{FF2B5EF4-FFF2-40B4-BE49-F238E27FC236}">
                <a16:creationId xmlns:a16="http://schemas.microsoft.com/office/drawing/2014/main" id="{9BBD14E6-7C12-094E-80BE-D5360A3E1470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101" name="Text Box 93">
            <a:extLst>
              <a:ext uri="{FF2B5EF4-FFF2-40B4-BE49-F238E27FC236}">
                <a16:creationId xmlns:a16="http://schemas.microsoft.com/office/drawing/2014/main" id="{3F240E91-1B52-7843-A63A-BEDA2889C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358" y="1503481"/>
            <a:ext cx="3097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029970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/ELL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106964"/>
              </p:ext>
            </p:extLst>
          </p:nvPr>
        </p:nvGraphicFramePr>
        <p:xfrm>
          <a:off x="1439476" y="136600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788629"/>
              </p:ext>
            </p:extLst>
          </p:nvPr>
        </p:nvGraphicFramePr>
        <p:xfrm>
          <a:off x="1439476" y="4124573"/>
          <a:ext cx="658368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8425235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19076039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61398455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9298904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16186" y="419114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9787" y="4928779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141028"/>
              </p:ext>
            </p:extLst>
          </p:nvPr>
        </p:nvGraphicFramePr>
        <p:xfrm>
          <a:off x="1439476" y="4885292"/>
          <a:ext cx="658368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8425235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19076039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61398455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9298904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714997" y="212744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15409" y="212744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200653"/>
              </p:ext>
            </p:extLst>
          </p:nvPr>
        </p:nvGraphicFramePr>
        <p:xfrm>
          <a:off x="4185808" y="1366002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201842"/>
              </p:ext>
            </p:extLst>
          </p:nvPr>
        </p:nvGraphicFramePr>
        <p:xfrm>
          <a:off x="5286220" y="1366002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003847" y="1706597"/>
            <a:ext cx="30427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064309" y="1150297"/>
            <a:ext cx="1682509" cy="2101675"/>
            <a:chOff x="2255122" y="6281199"/>
            <a:chExt cx="1682509" cy="2101675"/>
          </a:xfrm>
        </p:grpSpPr>
        <p:sp>
          <p:nvSpPr>
            <p:cNvPr id="17" name="Freeform 16"/>
            <p:cNvSpPr/>
            <p:nvPr/>
          </p:nvSpPr>
          <p:spPr>
            <a:xfrm>
              <a:off x="225512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98718" y="6824686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78398" y="7395451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91911" y="7925674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897969" y="5504851"/>
            <a:ext cx="1686999" cy="457200"/>
            <a:chOff x="1708029" y="6281199"/>
            <a:chExt cx="1686999" cy="457200"/>
          </a:xfrm>
        </p:grpSpPr>
        <p:sp>
          <p:nvSpPr>
            <p:cNvPr id="23" name="Freeform 22"/>
            <p:cNvSpPr/>
            <p:nvPr/>
          </p:nvSpPr>
          <p:spPr>
            <a:xfrm>
              <a:off x="1708029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5512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02215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49308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2643308" y="6011996"/>
            <a:ext cx="3857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Memory accesses are coalesced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60135" y="138905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27" name="TextBox 610">
            <a:extLst>
              <a:ext uri="{FF2B5EF4-FFF2-40B4-BE49-F238E27FC236}">
                <a16:creationId xmlns:a16="http://schemas.microsoft.com/office/drawing/2014/main" id="{8032C258-4CAA-9F46-A5FE-F14610721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30" name="Slide Number Placeholder 4">
            <a:extLst>
              <a:ext uri="{FF2B5EF4-FFF2-40B4-BE49-F238E27FC236}">
                <a16:creationId xmlns:a16="http://schemas.microsoft.com/office/drawing/2014/main" id="{B85602D9-4492-7649-AD27-2C54B1D414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8332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/ELL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671361"/>
              </p:ext>
            </p:extLst>
          </p:nvPr>
        </p:nvGraphicFramePr>
        <p:xfrm>
          <a:off x="1439476" y="136600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91811050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22961184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5533527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6980922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274416806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1818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133656" marR="133656" marT="66829" marB="66829"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extLst>
                  <a:ext uri="{0D108BD9-81ED-4DB2-BD59-A6C34878D82A}">
                    <a16:rowId xmlns:a16="http://schemas.microsoft.com/office/drawing/2014/main" val="91531558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35578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266881"/>
              </p:ext>
            </p:extLst>
          </p:nvPr>
        </p:nvGraphicFramePr>
        <p:xfrm>
          <a:off x="1439476" y="4124573"/>
          <a:ext cx="658368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8425235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19076039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61398455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9298904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16186" y="419114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9787" y="4928779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794702"/>
              </p:ext>
            </p:extLst>
          </p:nvPr>
        </p:nvGraphicFramePr>
        <p:xfrm>
          <a:off x="1439476" y="4885292"/>
          <a:ext cx="6583680" cy="54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210709806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37598995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99266341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58615577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95495565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75146512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9826078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355015503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28425235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19076039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61398455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09298904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anchor="ctr">
                    <a:solidFill>
                      <a:srgbClr val="FFD14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FFD147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*</a:t>
                      </a:r>
                    </a:p>
                  </a:txBody>
                  <a:tcPr anchor="ctr">
                    <a:solidFill>
                      <a:srgbClr val="00B0F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82424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714997" y="212744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15409" y="2127442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101058"/>
              </p:ext>
            </p:extLst>
          </p:nvPr>
        </p:nvGraphicFramePr>
        <p:xfrm>
          <a:off x="4185808" y="1366002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57023"/>
              </p:ext>
            </p:extLst>
          </p:nvPr>
        </p:nvGraphicFramePr>
        <p:xfrm>
          <a:off x="5286220" y="1366002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8640">
                  <a:extLst>
                    <a:ext uri="{9D8B030D-6E8A-4147-A177-3AD203B41FA5}">
                      <a16:colId xmlns:a16="http://schemas.microsoft.com/office/drawing/2014/main" val="3545620861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38913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101109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69552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marL="133656" marR="133656" marT="66829" marB="66829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109681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003847" y="1706597"/>
            <a:ext cx="30427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3154998" y="1150297"/>
            <a:ext cx="593421" cy="2101675"/>
            <a:chOff x="3345811" y="6281199"/>
            <a:chExt cx="593421" cy="2101675"/>
          </a:xfrm>
        </p:grpSpPr>
        <p:sp>
          <p:nvSpPr>
            <p:cNvPr id="17" name="Freeform 16"/>
            <p:cNvSpPr/>
            <p:nvPr/>
          </p:nvSpPr>
          <p:spPr>
            <a:xfrm>
              <a:off x="389351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45811" y="6824686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93512" y="7395451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93512" y="7925674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10961" y="5504851"/>
            <a:ext cx="1686999" cy="457200"/>
            <a:chOff x="1708029" y="6281199"/>
            <a:chExt cx="1686999" cy="457200"/>
          </a:xfrm>
        </p:grpSpPr>
        <p:sp>
          <p:nvSpPr>
            <p:cNvPr id="23" name="Freeform 22"/>
            <p:cNvSpPr/>
            <p:nvPr/>
          </p:nvSpPr>
          <p:spPr>
            <a:xfrm>
              <a:off x="1708029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55122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02215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49308" y="628119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2643308" y="6011996"/>
            <a:ext cx="3857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Memory accesses are coalesced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60135" y="138905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27" name="TextBox 610">
            <a:extLst>
              <a:ext uri="{FF2B5EF4-FFF2-40B4-BE49-F238E27FC236}">
                <a16:creationId xmlns:a16="http://schemas.microsoft.com/office/drawing/2014/main" id="{0F53C64B-A4E2-9D41-8CA8-81570BDC6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30" name="Slide Number Placeholder 4">
            <a:extLst>
              <a:ext uri="{FF2B5EF4-FFF2-40B4-BE49-F238E27FC236}">
                <a16:creationId xmlns:a16="http://schemas.microsoft.com/office/drawing/2014/main" id="{D7CC7050-AEEB-4D4B-9009-442253720D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6800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/ELL Code</a:t>
            </a:r>
          </a:p>
        </p:txBody>
      </p:sp>
      <p:sp>
        <p:nvSpPr>
          <p:cNvPr id="3" name="Rectangle 2"/>
          <p:cNvSpPr/>
          <p:nvPr/>
        </p:nvSpPr>
        <p:spPr>
          <a:xfrm>
            <a:off x="251520" y="1556792"/>
            <a:ext cx="861059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__global__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void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spmv_ell_kernel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ELLMatrix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ellMatrix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,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,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row = </a:t>
            </a:r>
            <a:r>
              <a:rPr lang="en-US" sz="12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2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blockDim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+ </a:t>
            </a:r>
            <a:r>
              <a:rPr lang="en-US" sz="12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Each thread works on one row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2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(row &lt;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ellMatrix.numRows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sum = </a:t>
            </a:r>
            <a:r>
              <a:rPr lang="en-US" sz="1200" dirty="0">
                <a:solidFill>
                  <a:srgbClr val="BFBF00"/>
                </a:solidFill>
                <a:latin typeface="Lucida Console" panose="020B0609040504020204" pitchFamily="49" charset="0"/>
              </a:rPr>
              <a:t>0.0f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Zero initialize temporal accumulator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Loop over all non-zero elements in the own row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>
                <a:solidFill>
                  <a:srgbClr val="BFBF00"/>
                </a:solidFill>
                <a:latin typeface="Lucida Console" panose="020B0609040504020204" pitchFamily="49" charset="0"/>
              </a:rPr>
              <a:t>for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nnzIdx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200" dirty="0">
                <a:solidFill>
                  <a:srgbClr val="BFBF00"/>
                </a:solidFill>
                <a:latin typeface="Lucida Console" panose="020B0609040504020204" pitchFamily="49" charset="0"/>
              </a:rPr>
              <a:t>0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nnzIdx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&lt;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ellMatrix.nnzPerRow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[row]; ++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nnzIdx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nnzIdx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ellMatrix.numRows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+ row;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Index of non-zero element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col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ellMatrix.colIdxs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];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Read column index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2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value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ellMatrix.values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];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Read value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sum +=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[col]*value;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Multiply and accumulate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outVector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[row] = sum;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D85B78BD-CFEE-FE40-8BA3-45C093A388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66E85F-4EAC-5E49-B09C-D16C67B80B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2876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ELL Tradeoffs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B050"/>
                </a:solidFill>
              </a:rPr>
              <a:t>Advantages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Flexibility: can add new elements as long as row not full</a:t>
            </a:r>
          </a:p>
          <a:p>
            <a:pPr lvl="1"/>
            <a:r>
              <a:rPr lang="en-US" dirty="0"/>
              <a:t>Accessibility: given a row, easy to find all </a:t>
            </a:r>
            <a:r>
              <a:rPr lang="en-US" dirty="0" err="1"/>
              <a:t>nonzeros</a:t>
            </a:r>
            <a:r>
              <a:rPr lang="en-US" dirty="0"/>
              <a:t>; given nonzero, easy to find row and column</a:t>
            </a:r>
          </a:p>
          <a:p>
            <a:pPr lvl="1"/>
            <a:r>
              <a:rPr lang="en-US" dirty="0" err="1"/>
              <a:t>SpMV</a:t>
            </a:r>
            <a:r>
              <a:rPr lang="en-US" dirty="0"/>
              <a:t>/ELL memory accesses are coalesced</a:t>
            </a:r>
          </a:p>
          <a:p>
            <a:endParaRPr lang="en-US" sz="1400" dirty="0"/>
          </a:p>
          <a:p>
            <a:r>
              <a:rPr lang="en-US" dirty="0">
                <a:solidFill>
                  <a:srgbClr val="C00000"/>
                </a:solidFill>
              </a:rPr>
              <a:t>Disadvantages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Space efficiency: overhead due to padding</a:t>
            </a:r>
          </a:p>
          <a:p>
            <a:pPr lvl="1"/>
            <a:r>
              <a:rPr lang="en-US" dirty="0"/>
              <a:t>Accessibility: given a column, hard to find all </a:t>
            </a:r>
            <a:r>
              <a:rPr lang="en-US" dirty="0" err="1"/>
              <a:t>nonzeros</a:t>
            </a:r>
            <a:endParaRPr lang="en-US" dirty="0"/>
          </a:p>
          <a:p>
            <a:pPr lvl="1"/>
            <a:r>
              <a:rPr lang="en-US" dirty="0" err="1"/>
              <a:t>SpMV</a:t>
            </a:r>
            <a:r>
              <a:rPr lang="en-US" dirty="0"/>
              <a:t>/ELL has control divergence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C8FB34CF-DB08-6D40-9BCE-5306C7B293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186EC-70D7-6E4E-937C-FA7FD361E4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06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Hybrid ELL + COO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302650"/>
              </p:ext>
            </p:extLst>
          </p:nvPr>
        </p:nvGraphicFramePr>
        <p:xfrm>
          <a:off x="893111" y="975527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80741363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71987709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80696465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016875884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7505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676958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494641"/>
              </p:ext>
            </p:extLst>
          </p:nvPr>
        </p:nvGraphicFramePr>
        <p:xfrm>
          <a:off x="4728241" y="975527"/>
          <a:ext cx="137160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80741363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7505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6769581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802719"/>
              </p:ext>
            </p:extLst>
          </p:nvPr>
        </p:nvGraphicFramePr>
        <p:xfrm>
          <a:off x="4169699" y="3620844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7505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6769581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446640"/>
              </p:ext>
            </p:extLst>
          </p:nvPr>
        </p:nvGraphicFramePr>
        <p:xfrm>
          <a:off x="7629343" y="4186902"/>
          <a:ext cx="1371600" cy="2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383142214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04549303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59945058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12631852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93892116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793272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897022"/>
              </p:ext>
            </p:extLst>
          </p:nvPr>
        </p:nvGraphicFramePr>
        <p:xfrm>
          <a:off x="7629343" y="4624892"/>
          <a:ext cx="1371600" cy="2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383142214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04549303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59945058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12631852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93892116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793272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182991"/>
              </p:ext>
            </p:extLst>
          </p:nvPr>
        </p:nvGraphicFramePr>
        <p:xfrm>
          <a:off x="7629343" y="5062882"/>
          <a:ext cx="1371600" cy="27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383142214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04549303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59945058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12631852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693892116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793272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10603"/>
              </p:ext>
            </p:extLst>
          </p:nvPr>
        </p:nvGraphicFramePr>
        <p:xfrm>
          <a:off x="7020769" y="975527"/>
          <a:ext cx="137160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80741363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7505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6769581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357626"/>
              </p:ext>
            </p:extLst>
          </p:nvPr>
        </p:nvGraphicFramePr>
        <p:xfrm>
          <a:off x="5714187" y="3620844"/>
          <a:ext cx="5486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7505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CB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6769581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899961" y="3183619"/>
            <a:ext cx="1232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ELL Format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64088" y="5824596"/>
            <a:ext cx="2269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Hybrid ELL + COO</a:t>
            </a:r>
          </a:p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(use COO for very long rows)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157" y="908720"/>
            <a:ext cx="862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Matrix: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768500" y="960729"/>
            <a:ext cx="973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Column: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55937" y="960729"/>
            <a:ext cx="766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Value: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987824" y="3592002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Column</a:t>
            </a:r>
            <a:r>
              <a:rPr lang="en-US" baseline="-25000" dirty="0" err="1"/>
              <a:t>ELL</a:t>
            </a:r>
            <a:r>
              <a:rPr lang="en-US" dirty="0"/>
              <a:t>: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37598" y="3592002"/>
            <a:ext cx="970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Value</a:t>
            </a:r>
            <a:r>
              <a:rPr lang="en-US" baseline="-25000" dirty="0" err="1"/>
              <a:t>ELL</a:t>
            </a:r>
            <a:r>
              <a:rPr lang="en-US" dirty="0"/>
              <a:t>: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67792" y="4566211"/>
            <a:ext cx="1258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Column</a:t>
            </a:r>
            <a:r>
              <a:rPr lang="en-US" baseline="-25000" dirty="0" err="1"/>
              <a:t>COO</a:t>
            </a:r>
            <a:r>
              <a:rPr lang="en-US" dirty="0"/>
              <a:t>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74579" y="5001410"/>
            <a:ext cx="1052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Value</a:t>
            </a:r>
            <a:r>
              <a:rPr lang="en-US" baseline="-25000" dirty="0" err="1"/>
              <a:t>COO</a:t>
            </a:r>
            <a:r>
              <a:rPr lang="en-US" dirty="0"/>
              <a:t>: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687623" y="4123103"/>
            <a:ext cx="939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err="1"/>
              <a:t>Row</a:t>
            </a:r>
            <a:r>
              <a:rPr lang="en-US" baseline="-25000" dirty="0" err="1"/>
              <a:t>COO</a:t>
            </a:r>
            <a:r>
              <a:rPr lang="en-US" dirty="0"/>
              <a:t>:</a:t>
            </a:r>
          </a:p>
        </p:txBody>
      </p:sp>
      <p:sp>
        <p:nvSpPr>
          <p:cNvPr id="23" name="TextBox 610">
            <a:extLst>
              <a:ext uri="{FF2B5EF4-FFF2-40B4-BE49-F238E27FC236}">
                <a16:creationId xmlns:a16="http://schemas.microsoft.com/office/drawing/2014/main" id="{2973F7D1-1C20-A942-988B-BD79F6671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32" name="Slide Number Placeholder 4">
            <a:extLst>
              <a:ext uri="{FF2B5EF4-FFF2-40B4-BE49-F238E27FC236}">
                <a16:creationId xmlns:a16="http://schemas.microsoft.com/office/drawing/2014/main" id="{204D33C5-CF11-2245-BBF4-C1A550C851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28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ELL + COO Tradeoffs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Similar to ELL, with the following added benefits from using COO:</a:t>
            </a:r>
          </a:p>
          <a:p>
            <a:pPr lvl="1"/>
            <a:r>
              <a:rPr lang="en-US" dirty="0"/>
              <a:t>Space efficiency: less padding</a:t>
            </a:r>
          </a:p>
          <a:p>
            <a:pPr lvl="1"/>
            <a:r>
              <a:rPr lang="en-US" dirty="0"/>
              <a:t>Flexibility: can add new elements to any row</a:t>
            </a:r>
          </a:p>
          <a:p>
            <a:pPr lvl="1"/>
            <a:r>
              <a:rPr lang="en-US" dirty="0"/>
              <a:t>Less control divergence</a:t>
            </a:r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922AAA3F-862A-EE4A-B229-B58FD4542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8288D9-4599-A14F-9D7F-5D5A8DBB4E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7664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Jagged Diagonal Storage (JDS)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004723"/>
              </p:ext>
            </p:extLst>
          </p:nvPr>
        </p:nvGraphicFramePr>
        <p:xfrm>
          <a:off x="1358633" y="117008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1987709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8069646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873255"/>
              </p:ext>
            </p:extLst>
          </p:nvPr>
        </p:nvGraphicFramePr>
        <p:xfrm>
          <a:off x="1358633" y="3744233"/>
          <a:ext cx="14630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921880" y="1746377"/>
            <a:ext cx="28082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Group </a:t>
            </a:r>
            <a:r>
              <a:rPr lang="en-US" sz="2400" dirty="0" err="1"/>
              <a:t>nonzeros</a:t>
            </a:r>
            <a:r>
              <a:rPr lang="en-US" sz="2400" dirty="0"/>
              <a:t> by row (like CSR)…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33178" y="3688601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6186" y="3688601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135" y="112474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300153"/>
              </p:ext>
            </p:extLst>
          </p:nvPr>
        </p:nvGraphicFramePr>
        <p:xfrm>
          <a:off x="3898368" y="3744233"/>
          <a:ext cx="14630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16" name="TextBox 610">
            <a:extLst>
              <a:ext uri="{FF2B5EF4-FFF2-40B4-BE49-F238E27FC236}">
                <a16:creationId xmlns:a16="http://schemas.microsoft.com/office/drawing/2014/main" id="{659486FE-6F05-FE46-8200-2925C51C6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DC958B84-D6F4-BA47-9D24-543EF8650B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80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Jagged Diagonal Storage (JDS)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855466"/>
              </p:ext>
            </p:extLst>
          </p:nvPr>
        </p:nvGraphicFramePr>
        <p:xfrm>
          <a:off x="1358633" y="117008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1987709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8069646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281969"/>
              </p:ext>
            </p:extLst>
          </p:nvPr>
        </p:nvGraphicFramePr>
        <p:xfrm>
          <a:off x="1358633" y="3744233"/>
          <a:ext cx="14630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921880" y="1746377"/>
            <a:ext cx="2808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…sort rows by size and </a:t>
            </a:r>
            <a:r>
              <a:rPr lang="en-US" sz="2400"/>
              <a:t>remember the original row index…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933178" y="3688601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6186" y="3688601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135" y="112474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088759"/>
              </p:ext>
            </p:extLst>
          </p:nvPr>
        </p:nvGraphicFramePr>
        <p:xfrm>
          <a:off x="3898368" y="3744233"/>
          <a:ext cx="14630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537236"/>
              </p:ext>
            </p:extLst>
          </p:nvPr>
        </p:nvGraphicFramePr>
        <p:xfrm>
          <a:off x="7797848" y="3744233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97717842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55798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688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83909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660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58133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784297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985219" y="3688601"/>
            <a:ext cx="8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sp>
        <p:nvSpPr>
          <p:cNvPr id="15" name="TextBox 610">
            <a:extLst>
              <a:ext uri="{FF2B5EF4-FFF2-40B4-BE49-F238E27FC236}">
                <a16:creationId xmlns:a16="http://schemas.microsoft.com/office/drawing/2014/main" id="{9220A49F-D1F2-A440-BD94-30350C1E3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241F3376-88F1-F94F-AB43-81DAE29535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06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Jagged Diagonal Storage (JDS)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445059"/>
              </p:ext>
            </p:extLst>
          </p:nvPr>
        </p:nvGraphicFramePr>
        <p:xfrm>
          <a:off x="1358633" y="117008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1987709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8069646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623428" y="1746377"/>
            <a:ext cx="3405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…store </a:t>
            </a:r>
            <a:r>
              <a:rPr lang="en-US" sz="2400" dirty="0" err="1"/>
              <a:t>nonzeros</a:t>
            </a:r>
            <a:r>
              <a:rPr lang="en-US" sz="2400" dirty="0"/>
              <a:t> in column major…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135" y="112474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537320"/>
              </p:ext>
            </p:extLst>
          </p:nvPr>
        </p:nvGraphicFramePr>
        <p:xfrm>
          <a:off x="7797848" y="3744233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97717842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55798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688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83909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660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58133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784297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985219" y="3688601"/>
            <a:ext cx="8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371673"/>
              </p:ext>
            </p:extLst>
          </p:nvPr>
        </p:nvGraphicFramePr>
        <p:xfrm>
          <a:off x="1358633" y="3744233"/>
          <a:ext cx="14630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2933178" y="3688601"/>
            <a:ext cx="957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6186" y="3688601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410307"/>
              </p:ext>
            </p:extLst>
          </p:nvPr>
        </p:nvGraphicFramePr>
        <p:xfrm>
          <a:off x="3898368" y="3744233"/>
          <a:ext cx="146304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1535908" y="3850143"/>
            <a:ext cx="1108170" cy="2006603"/>
            <a:chOff x="1535908" y="4352921"/>
            <a:chExt cx="1108170" cy="2006603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1535908" y="4352921"/>
              <a:ext cx="0" cy="200660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1535908" y="4352921"/>
              <a:ext cx="369326" cy="200660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1905233" y="4352922"/>
              <a:ext cx="0" cy="166370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H="1">
              <a:off x="1905233" y="4361378"/>
              <a:ext cx="369325" cy="16440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2274557" y="4352922"/>
              <a:ext cx="0" cy="914403"/>
            </a:xfrm>
            <a:prstGeom prst="line">
              <a:avLst/>
            </a:prstGeom>
            <a:ln w="28575"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>
              <a:off x="2274753" y="4359974"/>
              <a:ext cx="369325" cy="903624"/>
            </a:xfrm>
            <a:prstGeom prst="line">
              <a:avLst/>
            </a:prstGeom>
            <a:ln w="28575"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4078758" y="3854086"/>
            <a:ext cx="1108170" cy="2006603"/>
            <a:chOff x="1535908" y="4352921"/>
            <a:chExt cx="1108170" cy="2006603"/>
          </a:xfrm>
        </p:grpSpPr>
        <p:cxnSp>
          <p:nvCxnSpPr>
            <p:cNvPr id="40" name="Straight Connector 39"/>
            <p:cNvCxnSpPr/>
            <p:nvPr/>
          </p:nvCxnSpPr>
          <p:spPr>
            <a:xfrm>
              <a:off x="1535908" y="4352921"/>
              <a:ext cx="0" cy="200660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H="1">
              <a:off x="1535908" y="4352921"/>
              <a:ext cx="369326" cy="200660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1905233" y="4352922"/>
              <a:ext cx="0" cy="1663703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1905233" y="4361378"/>
              <a:ext cx="369325" cy="1644092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2274557" y="4352922"/>
              <a:ext cx="0" cy="914403"/>
            </a:xfrm>
            <a:prstGeom prst="line">
              <a:avLst/>
            </a:prstGeom>
            <a:ln w="28575">
              <a:solidFill>
                <a:srgbClr val="C0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>
              <a:off x="2274753" y="4359974"/>
              <a:ext cx="369325" cy="903624"/>
            </a:xfrm>
            <a:prstGeom prst="line">
              <a:avLst/>
            </a:prstGeom>
            <a:ln w="28575"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610">
            <a:extLst>
              <a:ext uri="{FF2B5EF4-FFF2-40B4-BE49-F238E27FC236}">
                <a16:creationId xmlns:a16="http://schemas.microsoft.com/office/drawing/2014/main" id="{4695AD34-2F18-2C4D-BE3B-20050E175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28" name="Slide Number Placeholder 4">
            <a:extLst>
              <a:ext uri="{FF2B5EF4-FFF2-40B4-BE49-F238E27FC236}">
                <a16:creationId xmlns:a16="http://schemas.microsoft.com/office/drawing/2014/main" id="{BF54438E-273E-9E48-A8CE-D9E29282CF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5853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Jagged Diagonal Storage (JDS)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098676"/>
              </p:ext>
            </p:extLst>
          </p:nvPr>
        </p:nvGraphicFramePr>
        <p:xfrm>
          <a:off x="1358633" y="117008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1987709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8069646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623428" y="1746377"/>
            <a:ext cx="3405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…store </a:t>
            </a:r>
            <a:r>
              <a:rPr lang="en-US" sz="2400" dirty="0" err="1"/>
              <a:t>nonzeros</a:t>
            </a:r>
            <a:r>
              <a:rPr lang="en-US" sz="2400" dirty="0"/>
              <a:t> in column major…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135" y="112474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6186" y="426567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593493"/>
              </p:ext>
            </p:extLst>
          </p:nvPr>
        </p:nvGraphicFramePr>
        <p:xfrm>
          <a:off x="1347613" y="4313625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89786" y="4812008"/>
            <a:ext cx="957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046177"/>
              </p:ext>
            </p:extLst>
          </p:nvPr>
        </p:nvGraphicFramePr>
        <p:xfrm>
          <a:off x="1347613" y="4859960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641440"/>
              </p:ext>
            </p:extLst>
          </p:nvPr>
        </p:nvGraphicFramePr>
        <p:xfrm>
          <a:off x="7797848" y="3744233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97717842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55798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688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83909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660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58133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784297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985219" y="3688601"/>
            <a:ext cx="8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sp>
        <p:nvSpPr>
          <p:cNvPr id="12" name="TextBox 610">
            <a:extLst>
              <a:ext uri="{FF2B5EF4-FFF2-40B4-BE49-F238E27FC236}">
                <a16:creationId xmlns:a16="http://schemas.microsoft.com/office/drawing/2014/main" id="{6019ADBC-F085-5646-8A59-72B77D5E85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29E5954C-F4A5-494B-AB6B-F2944E2EEF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466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Divergence-Free Mapping (II)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Program with </a:t>
            </a:r>
            <a:r>
              <a:rPr lang="en-US" dirty="0">
                <a:solidFill>
                  <a:srgbClr val="00B050"/>
                </a:solidFill>
              </a:rPr>
              <a:t>high SIMD utilization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62080" y="1543432"/>
            <a:ext cx="7954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403225"/>
            <a:r>
              <a:rPr lang="en-US" sz="1400" dirty="0">
                <a:latin typeface="Courier"/>
                <a:cs typeface="Courier"/>
              </a:rPr>
              <a:t>__shared__ float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[]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unsigned 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t = </a:t>
            </a:r>
            <a:r>
              <a:rPr lang="en-US" sz="1400" dirty="0" err="1">
                <a:latin typeface="Courier"/>
                <a:cs typeface="Courier"/>
              </a:rPr>
              <a:t>threadIdx.x</a:t>
            </a:r>
            <a:r>
              <a:rPr lang="en-US" sz="1400" dirty="0">
                <a:latin typeface="Courier"/>
                <a:cs typeface="Courier"/>
              </a:rPr>
              <a:t>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for(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int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 stride = 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blockDim.x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; stride &gt; 0;  stride &gt;&gt; 1){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  __</a:t>
            </a:r>
            <a:r>
              <a:rPr lang="en-US" sz="1400" dirty="0" err="1">
                <a:latin typeface="Courier"/>
                <a:cs typeface="Courier"/>
              </a:rPr>
              <a:t>syncthreads</a:t>
            </a:r>
            <a:r>
              <a:rPr lang="en-US" sz="1400" dirty="0">
                <a:latin typeface="Courier"/>
                <a:cs typeface="Courier"/>
              </a:rPr>
              <a:t>();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solidFill>
                  <a:srgbClr val="00B050"/>
                </a:solidFill>
                <a:latin typeface="Courier"/>
                <a:cs typeface="Courier"/>
              </a:rPr>
              <a:t>  if (t &lt; stride)</a:t>
            </a: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   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[t] +=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 + stride];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}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22" name="Freeform 124">
            <a:extLst>
              <a:ext uri="{FF2B5EF4-FFF2-40B4-BE49-F238E27FC236}">
                <a16:creationId xmlns:a16="http://schemas.microsoft.com/office/drawing/2014/main" id="{54613223-A5DB-7C44-B388-D7F1A6C5A541}"/>
              </a:ext>
            </a:extLst>
          </p:cNvPr>
          <p:cNvSpPr>
            <a:spLocks/>
          </p:cNvSpPr>
          <p:nvPr/>
        </p:nvSpPr>
        <p:spPr bwMode="auto">
          <a:xfrm>
            <a:off x="546422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3" name="Freeform 124">
            <a:extLst>
              <a:ext uri="{FF2B5EF4-FFF2-40B4-BE49-F238E27FC236}">
                <a16:creationId xmlns:a16="http://schemas.microsoft.com/office/drawing/2014/main" id="{CC49BFF9-A3D8-CB4E-AE95-4DABC19DC860}"/>
              </a:ext>
            </a:extLst>
          </p:cNvPr>
          <p:cNvSpPr>
            <a:spLocks/>
          </p:cNvSpPr>
          <p:nvPr/>
        </p:nvSpPr>
        <p:spPr bwMode="auto">
          <a:xfrm>
            <a:off x="568024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" name="Freeform 124">
            <a:extLst>
              <a:ext uri="{FF2B5EF4-FFF2-40B4-BE49-F238E27FC236}">
                <a16:creationId xmlns:a16="http://schemas.microsoft.com/office/drawing/2014/main" id="{791D5E78-38E9-7C4F-B22A-405CABFD299D}"/>
              </a:ext>
            </a:extLst>
          </p:cNvPr>
          <p:cNvSpPr>
            <a:spLocks/>
          </p:cNvSpPr>
          <p:nvPr/>
        </p:nvSpPr>
        <p:spPr bwMode="auto">
          <a:xfrm>
            <a:off x="589627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5" name="Freeform 124">
            <a:extLst>
              <a:ext uri="{FF2B5EF4-FFF2-40B4-BE49-F238E27FC236}">
                <a16:creationId xmlns:a16="http://schemas.microsoft.com/office/drawing/2014/main" id="{8E214982-CF9D-454E-8DCA-3655FB08E46D}"/>
              </a:ext>
            </a:extLst>
          </p:cNvPr>
          <p:cNvSpPr>
            <a:spLocks/>
          </p:cNvSpPr>
          <p:nvPr/>
        </p:nvSpPr>
        <p:spPr bwMode="auto">
          <a:xfrm>
            <a:off x="6112297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6" name="Freeform 124">
            <a:extLst>
              <a:ext uri="{FF2B5EF4-FFF2-40B4-BE49-F238E27FC236}">
                <a16:creationId xmlns:a16="http://schemas.microsoft.com/office/drawing/2014/main" id="{7DEC92B0-1899-784B-80C6-012C81180396}"/>
              </a:ext>
            </a:extLst>
          </p:cNvPr>
          <p:cNvSpPr>
            <a:spLocks/>
          </p:cNvSpPr>
          <p:nvPr/>
        </p:nvSpPr>
        <p:spPr bwMode="auto">
          <a:xfrm>
            <a:off x="6372200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7" name="Freeform 124">
            <a:extLst>
              <a:ext uri="{FF2B5EF4-FFF2-40B4-BE49-F238E27FC236}">
                <a16:creationId xmlns:a16="http://schemas.microsoft.com/office/drawing/2014/main" id="{44C9E0F9-EF5A-AE4D-B21D-0DE42009EC37}"/>
              </a:ext>
            </a:extLst>
          </p:cNvPr>
          <p:cNvSpPr>
            <a:spLocks/>
          </p:cNvSpPr>
          <p:nvPr/>
        </p:nvSpPr>
        <p:spPr bwMode="auto">
          <a:xfrm>
            <a:off x="658822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8" name="Freeform 124">
            <a:extLst>
              <a:ext uri="{FF2B5EF4-FFF2-40B4-BE49-F238E27FC236}">
                <a16:creationId xmlns:a16="http://schemas.microsoft.com/office/drawing/2014/main" id="{78570FB5-1486-CF4B-928B-CFADE186297C}"/>
              </a:ext>
            </a:extLst>
          </p:cNvPr>
          <p:cNvSpPr>
            <a:spLocks/>
          </p:cNvSpPr>
          <p:nvPr/>
        </p:nvSpPr>
        <p:spPr bwMode="auto">
          <a:xfrm>
            <a:off x="680424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9" name="Freeform 124">
            <a:extLst>
              <a:ext uri="{FF2B5EF4-FFF2-40B4-BE49-F238E27FC236}">
                <a16:creationId xmlns:a16="http://schemas.microsoft.com/office/drawing/2014/main" id="{26363146-1016-1640-B043-54BC7E74D9A2}"/>
              </a:ext>
            </a:extLst>
          </p:cNvPr>
          <p:cNvSpPr>
            <a:spLocks/>
          </p:cNvSpPr>
          <p:nvPr/>
        </p:nvSpPr>
        <p:spPr bwMode="auto">
          <a:xfrm>
            <a:off x="702027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0" name="Freeform 124">
            <a:extLst>
              <a:ext uri="{FF2B5EF4-FFF2-40B4-BE49-F238E27FC236}">
                <a16:creationId xmlns:a16="http://schemas.microsoft.com/office/drawing/2014/main" id="{98B0365F-413B-C544-8AAA-587834BD8B30}"/>
              </a:ext>
            </a:extLst>
          </p:cNvPr>
          <p:cNvSpPr>
            <a:spLocks/>
          </p:cNvSpPr>
          <p:nvPr/>
        </p:nvSpPr>
        <p:spPr bwMode="auto">
          <a:xfrm>
            <a:off x="730830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1" name="Freeform 124">
            <a:extLst>
              <a:ext uri="{FF2B5EF4-FFF2-40B4-BE49-F238E27FC236}">
                <a16:creationId xmlns:a16="http://schemas.microsoft.com/office/drawing/2014/main" id="{2A49C649-28B3-5542-A7B4-C783190A404C}"/>
              </a:ext>
            </a:extLst>
          </p:cNvPr>
          <p:cNvSpPr>
            <a:spLocks/>
          </p:cNvSpPr>
          <p:nvPr/>
        </p:nvSpPr>
        <p:spPr bwMode="auto">
          <a:xfrm>
            <a:off x="752432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" name="Freeform 124">
            <a:extLst>
              <a:ext uri="{FF2B5EF4-FFF2-40B4-BE49-F238E27FC236}">
                <a16:creationId xmlns:a16="http://schemas.microsoft.com/office/drawing/2014/main" id="{FC149258-E5B6-314C-B40A-BACA88E74559}"/>
              </a:ext>
            </a:extLst>
          </p:cNvPr>
          <p:cNvSpPr>
            <a:spLocks/>
          </p:cNvSpPr>
          <p:nvPr/>
        </p:nvSpPr>
        <p:spPr bwMode="auto">
          <a:xfrm>
            <a:off x="774035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3" name="Freeform 124">
            <a:extLst>
              <a:ext uri="{FF2B5EF4-FFF2-40B4-BE49-F238E27FC236}">
                <a16:creationId xmlns:a16="http://schemas.microsoft.com/office/drawing/2014/main" id="{01CD9033-E2E4-7240-A1BF-338B48C3547B}"/>
              </a:ext>
            </a:extLst>
          </p:cNvPr>
          <p:cNvSpPr>
            <a:spLocks/>
          </p:cNvSpPr>
          <p:nvPr/>
        </p:nvSpPr>
        <p:spPr bwMode="auto">
          <a:xfrm>
            <a:off x="7956376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4" name="Freeform 124">
            <a:extLst>
              <a:ext uri="{FF2B5EF4-FFF2-40B4-BE49-F238E27FC236}">
                <a16:creationId xmlns:a16="http://schemas.microsoft.com/office/drawing/2014/main" id="{948D43BB-A045-224F-BDE7-44B8116F0A49}"/>
              </a:ext>
            </a:extLst>
          </p:cNvPr>
          <p:cNvSpPr>
            <a:spLocks/>
          </p:cNvSpPr>
          <p:nvPr/>
        </p:nvSpPr>
        <p:spPr bwMode="auto">
          <a:xfrm>
            <a:off x="8243391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5" name="Freeform 124">
            <a:extLst>
              <a:ext uri="{FF2B5EF4-FFF2-40B4-BE49-F238E27FC236}">
                <a16:creationId xmlns:a16="http://schemas.microsoft.com/office/drawing/2014/main" id="{37DD8ED3-48CE-5845-AD61-F5C23B561073}"/>
              </a:ext>
            </a:extLst>
          </p:cNvPr>
          <p:cNvSpPr>
            <a:spLocks/>
          </p:cNvSpPr>
          <p:nvPr/>
        </p:nvSpPr>
        <p:spPr bwMode="auto">
          <a:xfrm>
            <a:off x="845941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6" name="Freeform 124">
            <a:extLst>
              <a:ext uri="{FF2B5EF4-FFF2-40B4-BE49-F238E27FC236}">
                <a16:creationId xmlns:a16="http://schemas.microsoft.com/office/drawing/2014/main" id="{F657EAF5-AE76-6B42-8A0E-9AA755DB1B26}"/>
              </a:ext>
            </a:extLst>
          </p:cNvPr>
          <p:cNvSpPr>
            <a:spLocks/>
          </p:cNvSpPr>
          <p:nvPr/>
        </p:nvSpPr>
        <p:spPr bwMode="auto">
          <a:xfrm>
            <a:off x="867543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7" name="Freeform 124">
            <a:extLst>
              <a:ext uri="{FF2B5EF4-FFF2-40B4-BE49-F238E27FC236}">
                <a16:creationId xmlns:a16="http://schemas.microsoft.com/office/drawing/2014/main" id="{C3984FBF-A060-DC47-8DA9-BC89CF341A19}"/>
              </a:ext>
            </a:extLst>
          </p:cNvPr>
          <p:cNvSpPr>
            <a:spLocks/>
          </p:cNvSpPr>
          <p:nvPr/>
        </p:nvSpPr>
        <p:spPr bwMode="auto">
          <a:xfrm>
            <a:off x="889146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8" name="Freeform 124">
            <a:extLst>
              <a:ext uri="{FF2B5EF4-FFF2-40B4-BE49-F238E27FC236}">
                <a16:creationId xmlns:a16="http://schemas.microsoft.com/office/drawing/2014/main" id="{1F4ED1D0-55AE-2246-A10B-FC397742424E}"/>
              </a:ext>
            </a:extLst>
          </p:cNvPr>
          <p:cNvSpPr>
            <a:spLocks/>
          </p:cNvSpPr>
          <p:nvPr/>
        </p:nvSpPr>
        <p:spPr bwMode="auto">
          <a:xfrm>
            <a:off x="545305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9" name="Freeform 124">
            <a:extLst>
              <a:ext uri="{FF2B5EF4-FFF2-40B4-BE49-F238E27FC236}">
                <a16:creationId xmlns:a16="http://schemas.microsoft.com/office/drawing/2014/main" id="{F7C1F4D9-21EB-F54D-8E7D-E2941343753B}"/>
              </a:ext>
            </a:extLst>
          </p:cNvPr>
          <p:cNvSpPr>
            <a:spLocks/>
          </p:cNvSpPr>
          <p:nvPr/>
        </p:nvSpPr>
        <p:spPr bwMode="auto">
          <a:xfrm>
            <a:off x="566907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0" name="Freeform 124">
            <a:extLst>
              <a:ext uri="{FF2B5EF4-FFF2-40B4-BE49-F238E27FC236}">
                <a16:creationId xmlns:a16="http://schemas.microsoft.com/office/drawing/2014/main" id="{24B9E8E1-4411-CA44-AAB4-7F176DC59BE1}"/>
              </a:ext>
            </a:extLst>
          </p:cNvPr>
          <p:cNvSpPr>
            <a:spLocks/>
          </p:cNvSpPr>
          <p:nvPr/>
        </p:nvSpPr>
        <p:spPr bwMode="auto">
          <a:xfrm>
            <a:off x="588510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1" name="Freeform 124">
            <a:extLst>
              <a:ext uri="{FF2B5EF4-FFF2-40B4-BE49-F238E27FC236}">
                <a16:creationId xmlns:a16="http://schemas.microsoft.com/office/drawing/2014/main" id="{3D89DB86-62FA-584F-9AFA-E83641963C5C}"/>
              </a:ext>
            </a:extLst>
          </p:cNvPr>
          <p:cNvSpPr>
            <a:spLocks/>
          </p:cNvSpPr>
          <p:nvPr/>
        </p:nvSpPr>
        <p:spPr bwMode="auto">
          <a:xfrm>
            <a:off x="6101126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2" name="Freeform 124">
            <a:extLst>
              <a:ext uri="{FF2B5EF4-FFF2-40B4-BE49-F238E27FC236}">
                <a16:creationId xmlns:a16="http://schemas.microsoft.com/office/drawing/2014/main" id="{A4DD5533-B085-414F-91D4-3145B0E90E3D}"/>
              </a:ext>
            </a:extLst>
          </p:cNvPr>
          <p:cNvSpPr>
            <a:spLocks/>
          </p:cNvSpPr>
          <p:nvPr/>
        </p:nvSpPr>
        <p:spPr bwMode="auto">
          <a:xfrm>
            <a:off x="6361029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3" name="Freeform 124">
            <a:extLst>
              <a:ext uri="{FF2B5EF4-FFF2-40B4-BE49-F238E27FC236}">
                <a16:creationId xmlns:a16="http://schemas.microsoft.com/office/drawing/2014/main" id="{351A7BDB-C2A3-7B49-BADA-7D25D5E1C8CC}"/>
              </a:ext>
            </a:extLst>
          </p:cNvPr>
          <p:cNvSpPr>
            <a:spLocks/>
          </p:cNvSpPr>
          <p:nvPr/>
        </p:nvSpPr>
        <p:spPr bwMode="auto">
          <a:xfrm>
            <a:off x="657705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4" name="Freeform 124">
            <a:extLst>
              <a:ext uri="{FF2B5EF4-FFF2-40B4-BE49-F238E27FC236}">
                <a16:creationId xmlns:a16="http://schemas.microsoft.com/office/drawing/2014/main" id="{94E1DF58-9728-8D45-89E5-3ED1D9F0C708}"/>
              </a:ext>
            </a:extLst>
          </p:cNvPr>
          <p:cNvSpPr>
            <a:spLocks/>
          </p:cNvSpPr>
          <p:nvPr/>
        </p:nvSpPr>
        <p:spPr bwMode="auto">
          <a:xfrm>
            <a:off x="679307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5" name="Freeform 124">
            <a:extLst>
              <a:ext uri="{FF2B5EF4-FFF2-40B4-BE49-F238E27FC236}">
                <a16:creationId xmlns:a16="http://schemas.microsoft.com/office/drawing/2014/main" id="{A6F44E21-3911-7E44-B1BF-5D8E6C27FD2C}"/>
              </a:ext>
            </a:extLst>
          </p:cNvPr>
          <p:cNvSpPr>
            <a:spLocks/>
          </p:cNvSpPr>
          <p:nvPr/>
        </p:nvSpPr>
        <p:spPr bwMode="auto">
          <a:xfrm>
            <a:off x="700910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6" name="Freeform 124">
            <a:extLst>
              <a:ext uri="{FF2B5EF4-FFF2-40B4-BE49-F238E27FC236}">
                <a16:creationId xmlns:a16="http://schemas.microsoft.com/office/drawing/2014/main" id="{2D574DAE-A789-AD48-9BE6-833F6CDCE957}"/>
              </a:ext>
            </a:extLst>
          </p:cNvPr>
          <p:cNvSpPr>
            <a:spLocks/>
          </p:cNvSpPr>
          <p:nvPr/>
        </p:nvSpPr>
        <p:spPr bwMode="auto">
          <a:xfrm>
            <a:off x="729713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7" name="Freeform 124">
            <a:extLst>
              <a:ext uri="{FF2B5EF4-FFF2-40B4-BE49-F238E27FC236}">
                <a16:creationId xmlns:a16="http://schemas.microsoft.com/office/drawing/2014/main" id="{9A397DED-243D-3147-8B30-E6CC8A8CB546}"/>
              </a:ext>
            </a:extLst>
          </p:cNvPr>
          <p:cNvSpPr>
            <a:spLocks/>
          </p:cNvSpPr>
          <p:nvPr/>
        </p:nvSpPr>
        <p:spPr bwMode="auto">
          <a:xfrm>
            <a:off x="751315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8" name="Freeform 124">
            <a:extLst>
              <a:ext uri="{FF2B5EF4-FFF2-40B4-BE49-F238E27FC236}">
                <a16:creationId xmlns:a16="http://schemas.microsoft.com/office/drawing/2014/main" id="{F0D22E05-D966-334A-9B94-C0D2C099F5E0}"/>
              </a:ext>
            </a:extLst>
          </p:cNvPr>
          <p:cNvSpPr>
            <a:spLocks/>
          </p:cNvSpPr>
          <p:nvPr/>
        </p:nvSpPr>
        <p:spPr bwMode="auto">
          <a:xfrm>
            <a:off x="772918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9" name="Freeform 124">
            <a:extLst>
              <a:ext uri="{FF2B5EF4-FFF2-40B4-BE49-F238E27FC236}">
                <a16:creationId xmlns:a16="http://schemas.microsoft.com/office/drawing/2014/main" id="{B21A17AE-DA7D-5E4C-AA53-2238294F0CCE}"/>
              </a:ext>
            </a:extLst>
          </p:cNvPr>
          <p:cNvSpPr>
            <a:spLocks/>
          </p:cNvSpPr>
          <p:nvPr/>
        </p:nvSpPr>
        <p:spPr bwMode="auto">
          <a:xfrm>
            <a:off x="7945205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0" name="Freeform 124">
            <a:extLst>
              <a:ext uri="{FF2B5EF4-FFF2-40B4-BE49-F238E27FC236}">
                <a16:creationId xmlns:a16="http://schemas.microsoft.com/office/drawing/2014/main" id="{DD007F72-762E-3540-90FA-DDA3C66CC674}"/>
              </a:ext>
            </a:extLst>
          </p:cNvPr>
          <p:cNvSpPr>
            <a:spLocks/>
          </p:cNvSpPr>
          <p:nvPr/>
        </p:nvSpPr>
        <p:spPr bwMode="auto">
          <a:xfrm>
            <a:off x="8232220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1" name="Freeform 124">
            <a:extLst>
              <a:ext uri="{FF2B5EF4-FFF2-40B4-BE49-F238E27FC236}">
                <a16:creationId xmlns:a16="http://schemas.microsoft.com/office/drawing/2014/main" id="{6374B589-50F8-AC4E-93AD-5CC14EDF4AC4}"/>
              </a:ext>
            </a:extLst>
          </p:cNvPr>
          <p:cNvSpPr>
            <a:spLocks/>
          </p:cNvSpPr>
          <p:nvPr/>
        </p:nvSpPr>
        <p:spPr bwMode="auto">
          <a:xfrm>
            <a:off x="844824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2" name="Freeform 124">
            <a:extLst>
              <a:ext uri="{FF2B5EF4-FFF2-40B4-BE49-F238E27FC236}">
                <a16:creationId xmlns:a16="http://schemas.microsoft.com/office/drawing/2014/main" id="{6858BC52-A262-3846-B335-1A6A62A4F340}"/>
              </a:ext>
            </a:extLst>
          </p:cNvPr>
          <p:cNvSpPr>
            <a:spLocks/>
          </p:cNvSpPr>
          <p:nvPr/>
        </p:nvSpPr>
        <p:spPr bwMode="auto">
          <a:xfrm>
            <a:off x="866426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3" name="Freeform 124">
            <a:extLst>
              <a:ext uri="{FF2B5EF4-FFF2-40B4-BE49-F238E27FC236}">
                <a16:creationId xmlns:a16="http://schemas.microsoft.com/office/drawing/2014/main" id="{B953FBE7-B805-324D-BC0E-EFFF9C9C5A54}"/>
              </a:ext>
            </a:extLst>
          </p:cNvPr>
          <p:cNvSpPr>
            <a:spLocks/>
          </p:cNvSpPr>
          <p:nvPr/>
        </p:nvSpPr>
        <p:spPr bwMode="auto">
          <a:xfrm>
            <a:off x="888029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B594FF3-1752-D943-8C3F-A10E44C126D3}"/>
              </a:ext>
            </a:extLst>
          </p:cNvPr>
          <p:cNvSpPr txBox="1"/>
          <p:nvPr/>
        </p:nvSpPr>
        <p:spPr>
          <a:xfrm>
            <a:off x="4076381" y="4555849"/>
            <a:ext cx="1207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16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2D7D910-FBC2-0C49-B799-A054F634CC00}"/>
              </a:ext>
            </a:extLst>
          </p:cNvPr>
          <p:cNvSpPr txBox="1"/>
          <p:nvPr/>
        </p:nvSpPr>
        <p:spPr>
          <a:xfrm>
            <a:off x="4079855" y="5223266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FF3648C-0AEC-D241-B7BB-AF012360319B}"/>
              </a:ext>
            </a:extLst>
          </p:cNvPr>
          <p:cNvSpPr txBox="1"/>
          <p:nvPr/>
        </p:nvSpPr>
        <p:spPr>
          <a:xfrm>
            <a:off x="4079855" y="5916625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4</a:t>
            </a: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F7EA0EB7-A7E6-4A43-A93B-9E1325176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185" y="4163637"/>
            <a:ext cx="3751670" cy="234000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0D633315-A7A6-A64D-9850-77F94268F483}"/>
              </a:ext>
            </a:extLst>
          </p:cNvPr>
          <p:cNvSpPr txBox="1"/>
          <p:nvPr/>
        </p:nvSpPr>
        <p:spPr>
          <a:xfrm>
            <a:off x="53347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C459E05-7958-6545-9CA5-6ECD484DD5E5}"/>
              </a:ext>
            </a:extLst>
          </p:cNvPr>
          <p:cNvSpPr txBox="1"/>
          <p:nvPr/>
        </p:nvSpPr>
        <p:spPr>
          <a:xfrm>
            <a:off x="62936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BE50F0B-6F9D-904E-9752-DC51351B5840}"/>
              </a:ext>
            </a:extLst>
          </p:cNvPr>
          <p:cNvSpPr txBox="1"/>
          <p:nvPr/>
        </p:nvSpPr>
        <p:spPr>
          <a:xfrm>
            <a:off x="72016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0DB50C4-0835-E448-BC7C-D0498A6259AF}"/>
              </a:ext>
            </a:extLst>
          </p:cNvPr>
          <p:cNvSpPr txBox="1"/>
          <p:nvPr/>
        </p:nvSpPr>
        <p:spPr>
          <a:xfrm>
            <a:off x="81605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3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2DF97387-FD03-D049-962A-2D8015A24374}"/>
              </a:ext>
            </a:extLst>
          </p:cNvPr>
          <p:cNvGrpSpPr/>
          <p:nvPr/>
        </p:nvGrpSpPr>
        <p:grpSpPr>
          <a:xfrm>
            <a:off x="5453054" y="4447224"/>
            <a:ext cx="3500263" cy="468000"/>
            <a:chOff x="5453054" y="4447224"/>
            <a:chExt cx="3500263" cy="468000"/>
          </a:xfrm>
        </p:grpSpPr>
        <p:sp>
          <p:nvSpPr>
            <p:cNvPr id="78" name="Freeform 124">
              <a:extLst>
                <a:ext uri="{FF2B5EF4-FFF2-40B4-BE49-F238E27FC236}">
                  <a16:creationId xmlns:a16="http://schemas.microsoft.com/office/drawing/2014/main" id="{7B340EE6-D428-864A-9204-3C9E50B4F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54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79" name="Freeform 124">
              <a:extLst>
                <a:ext uri="{FF2B5EF4-FFF2-40B4-BE49-F238E27FC236}">
                  <a16:creationId xmlns:a16="http://schemas.microsoft.com/office/drawing/2014/main" id="{A2C930E8-A63B-F740-AF7C-7C6A1F8D4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078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>
                <a:latin typeface="Calibri" charset="0"/>
              </a:endParaRPr>
            </a:p>
          </p:txBody>
        </p:sp>
        <p:sp>
          <p:nvSpPr>
            <p:cNvPr id="80" name="Freeform 124">
              <a:extLst>
                <a:ext uri="{FF2B5EF4-FFF2-40B4-BE49-F238E27FC236}">
                  <a16:creationId xmlns:a16="http://schemas.microsoft.com/office/drawing/2014/main" id="{356EB7AD-5C75-F544-B3C8-FCDFAD8C0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5102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1" name="Freeform 124">
              <a:extLst>
                <a:ext uri="{FF2B5EF4-FFF2-40B4-BE49-F238E27FC236}">
                  <a16:creationId xmlns:a16="http://schemas.microsoft.com/office/drawing/2014/main" id="{B809E966-8E7A-F148-87E1-1529325EA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1126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2" name="Freeform 124">
              <a:extLst>
                <a:ext uri="{FF2B5EF4-FFF2-40B4-BE49-F238E27FC236}">
                  <a16:creationId xmlns:a16="http://schemas.microsoft.com/office/drawing/2014/main" id="{95DB2F15-146D-1F49-A7B1-BF35D2E99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029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3" name="Freeform 124">
              <a:extLst>
                <a:ext uri="{FF2B5EF4-FFF2-40B4-BE49-F238E27FC236}">
                  <a16:creationId xmlns:a16="http://schemas.microsoft.com/office/drawing/2014/main" id="{6F58AB08-7DF1-1144-94E8-240432F94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053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4" name="Freeform 124">
              <a:extLst>
                <a:ext uri="{FF2B5EF4-FFF2-40B4-BE49-F238E27FC236}">
                  <a16:creationId xmlns:a16="http://schemas.microsoft.com/office/drawing/2014/main" id="{C8CC4EC3-A5AD-D54C-AD27-855AAD60F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077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5" name="Freeform 124">
              <a:extLst>
                <a:ext uri="{FF2B5EF4-FFF2-40B4-BE49-F238E27FC236}">
                  <a16:creationId xmlns:a16="http://schemas.microsoft.com/office/drawing/2014/main" id="{E5867BB5-EBE0-5E4E-8048-ED8E2A50D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101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6" name="Freeform 124">
              <a:extLst>
                <a:ext uri="{FF2B5EF4-FFF2-40B4-BE49-F238E27FC236}">
                  <a16:creationId xmlns:a16="http://schemas.microsoft.com/office/drawing/2014/main" id="{DEE45F81-17FC-C841-AA45-CC1B58AAD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133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7" name="Freeform 124">
              <a:extLst>
                <a:ext uri="{FF2B5EF4-FFF2-40B4-BE49-F238E27FC236}">
                  <a16:creationId xmlns:a16="http://schemas.microsoft.com/office/drawing/2014/main" id="{AD7784C6-8B6C-CB45-9287-5D71C8CD7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57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8" name="Freeform 124">
              <a:extLst>
                <a:ext uri="{FF2B5EF4-FFF2-40B4-BE49-F238E27FC236}">
                  <a16:creationId xmlns:a16="http://schemas.microsoft.com/office/drawing/2014/main" id="{0422D32D-AF38-694F-BEA7-3A9A5AF0C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181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9" name="Freeform 124">
              <a:extLst>
                <a:ext uri="{FF2B5EF4-FFF2-40B4-BE49-F238E27FC236}">
                  <a16:creationId xmlns:a16="http://schemas.microsoft.com/office/drawing/2014/main" id="{B837A43B-094D-D447-9539-BDCB8EA9B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205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0" name="Freeform 124">
              <a:extLst>
                <a:ext uri="{FF2B5EF4-FFF2-40B4-BE49-F238E27FC236}">
                  <a16:creationId xmlns:a16="http://schemas.microsoft.com/office/drawing/2014/main" id="{EF484DE8-90C2-5F44-A611-FCE62DE38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220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1" name="Freeform 124">
              <a:extLst>
                <a:ext uri="{FF2B5EF4-FFF2-40B4-BE49-F238E27FC236}">
                  <a16:creationId xmlns:a16="http://schemas.microsoft.com/office/drawing/2014/main" id="{B0A8E582-2DA5-F04D-B3F2-05AAA9BA0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244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2" name="Freeform 124">
              <a:extLst>
                <a:ext uri="{FF2B5EF4-FFF2-40B4-BE49-F238E27FC236}">
                  <a16:creationId xmlns:a16="http://schemas.microsoft.com/office/drawing/2014/main" id="{07C70E4B-18A5-DF41-9D9A-2BF0456B4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4268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3" name="Freeform 124">
              <a:extLst>
                <a:ext uri="{FF2B5EF4-FFF2-40B4-BE49-F238E27FC236}">
                  <a16:creationId xmlns:a16="http://schemas.microsoft.com/office/drawing/2014/main" id="{6D2BB04F-8ABB-FE4B-9306-FBAE38A4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292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6739B86E-B58E-4646-A882-7672969C4923}"/>
              </a:ext>
            </a:extLst>
          </p:cNvPr>
          <p:cNvSpPr txBox="1"/>
          <p:nvPr/>
        </p:nvSpPr>
        <p:spPr>
          <a:xfrm>
            <a:off x="606595" y="4974267"/>
            <a:ext cx="23812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Warp utilization </a:t>
            </a:r>
          </a:p>
          <a:p>
            <a:r>
              <a:rPr lang="en-US" sz="2400" dirty="0"/>
              <a:t>is maximized</a:t>
            </a:r>
          </a:p>
        </p:txBody>
      </p:sp>
    </p:spTree>
    <p:extLst>
      <p:ext uri="{BB962C8B-B14F-4D97-AF65-F5344CB8AC3E}">
        <p14:creationId xmlns:p14="http://schemas.microsoft.com/office/powerpoint/2010/main" val="26729613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Jagged Diagonal Storage (JDS)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654506"/>
              </p:ext>
            </p:extLst>
          </p:nvPr>
        </p:nvGraphicFramePr>
        <p:xfrm>
          <a:off x="1358633" y="117008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1987709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8069646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804732" y="1746377"/>
            <a:ext cx="30425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…and remember where the </a:t>
            </a:r>
            <a:r>
              <a:rPr lang="en-US" sz="2400" dirty="0" err="1"/>
              <a:t>nonzeros</a:t>
            </a:r>
            <a:r>
              <a:rPr lang="en-US" sz="2400" dirty="0"/>
              <a:t> of each iteration start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3215" y="3719337"/>
            <a:ext cx="1074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IterPtr</a:t>
            </a:r>
            <a:r>
              <a:rPr lang="en-US" sz="2400" dirty="0"/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135" y="112474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447013"/>
              </p:ext>
            </p:extLst>
          </p:nvPr>
        </p:nvGraphicFramePr>
        <p:xfrm>
          <a:off x="1347613" y="3767289"/>
          <a:ext cx="18288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15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16186" y="426567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613204"/>
              </p:ext>
            </p:extLst>
          </p:nvPr>
        </p:nvGraphicFramePr>
        <p:xfrm>
          <a:off x="1347613" y="4313625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89786" y="4812008"/>
            <a:ext cx="957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842008"/>
              </p:ext>
            </p:extLst>
          </p:nvPr>
        </p:nvGraphicFramePr>
        <p:xfrm>
          <a:off x="1347613" y="4859960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704082"/>
              </p:ext>
            </p:extLst>
          </p:nvPr>
        </p:nvGraphicFramePr>
        <p:xfrm>
          <a:off x="7797848" y="3744233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97717842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55798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688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83909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660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58133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784297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985219" y="3688601"/>
            <a:ext cx="8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535730" y="4088271"/>
            <a:ext cx="5141391" cy="223519"/>
            <a:chOff x="1535730" y="4540249"/>
            <a:chExt cx="5141391" cy="274320"/>
          </a:xfrm>
        </p:grpSpPr>
        <p:cxnSp>
          <p:nvCxnSpPr>
            <p:cNvPr id="6" name="Straight Arrow Connector 5"/>
            <p:cNvCxnSpPr/>
            <p:nvPr/>
          </p:nvCxnSpPr>
          <p:spPr>
            <a:xfrm>
              <a:off x="1535730" y="4540249"/>
              <a:ext cx="0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1904030" y="4540249"/>
              <a:ext cx="1813895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2224415" y="4540249"/>
              <a:ext cx="3331835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2656602" y="4540249"/>
              <a:ext cx="4020519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TextBox 610">
            <a:extLst>
              <a:ext uri="{FF2B5EF4-FFF2-40B4-BE49-F238E27FC236}">
                <a16:creationId xmlns:a16="http://schemas.microsoft.com/office/drawing/2014/main" id="{B75C69AE-AD70-9E4E-93F5-FAD50F0CCA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27" name="Slide Number Placeholder 4">
            <a:extLst>
              <a:ext uri="{FF2B5EF4-FFF2-40B4-BE49-F238E27FC236}">
                <a16:creationId xmlns:a16="http://schemas.microsoft.com/office/drawing/2014/main" id="{7A3B9449-4112-2A46-BDFD-9D9AF5A8DE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554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746514"/>
              </p:ext>
            </p:extLst>
          </p:nvPr>
        </p:nvGraphicFramePr>
        <p:xfrm>
          <a:off x="1347613" y="4313855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107357"/>
              </p:ext>
            </p:extLst>
          </p:nvPr>
        </p:nvGraphicFramePr>
        <p:xfrm>
          <a:off x="1347613" y="4860190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/JDS Kernel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357310"/>
              </p:ext>
            </p:extLst>
          </p:nvPr>
        </p:nvGraphicFramePr>
        <p:xfrm>
          <a:off x="1358633" y="117031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1987709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8069646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73215" y="3719567"/>
            <a:ext cx="1074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IterPtr</a:t>
            </a:r>
            <a:r>
              <a:rPr lang="en-US" sz="2400" dirty="0"/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135" y="112497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43317"/>
              </p:ext>
            </p:extLst>
          </p:nvPr>
        </p:nvGraphicFramePr>
        <p:xfrm>
          <a:off x="1347613" y="3767519"/>
          <a:ext cx="18288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15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16186" y="426590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9786" y="4812238"/>
            <a:ext cx="957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526961"/>
              </p:ext>
            </p:extLst>
          </p:nvPr>
        </p:nvGraphicFramePr>
        <p:xfrm>
          <a:off x="7797848" y="3744463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97717842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55798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688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83909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660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58133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784297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985219" y="3688831"/>
            <a:ext cx="8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14997" y="206314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5409" y="206314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03847" y="1642301"/>
            <a:ext cx="30427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000177"/>
              </p:ext>
            </p:extLst>
          </p:nvPr>
        </p:nvGraphicFramePr>
        <p:xfrm>
          <a:off x="4277248" y="1170312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11068224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5911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94376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2284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8697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8887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339912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259160"/>
              </p:ext>
            </p:extLst>
          </p:nvPr>
        </p:nvGraphicFramePr>
        <p:xfrm>
          <a:off x="5377660" y="1170312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11068224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5911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94376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2284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8697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8887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339912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1489414" y="5305944"/>
            <a:ext cx="1891907" cy="457200"/>
            <a:chOff x="1489414" y="5808492"/>
            <a:chExt cx="1891907" cy="457200"/>
          </a:xfrm>
        </p:grpSpPr>
        <p:sp>
          <p:nvSpPr>
            <p:cNvPr id="26" name="Freeform 25"/>
            <p:cNvSpPr/>
            <p:nvPr/>
          </p:nvSpPr>
          <p:spPr>
            <a:xfrm>
              <a:off x="1489414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58651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CC990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27888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97125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66362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35601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406098" y="836712"/>
            <a:ext cx="786689" cy="2389848"/>
            <a:chOff x="1406098" y="1339260"/>
            <a:chExt cx="786689" cy="2389848"/>
          </a:xfrm>
        </p:grpSpPr>
        <p:sp>
          <p:nvSpPr>
            <p:cNvPr id="32" name="Freeform 31"/>
            <p:cNvSpPr/>
            <p:nvPr/>
          </p:nvSpPr>
          <p:spPr>
            <a:xfrm>
              <a:off x="1406098" y="1823311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06098" y="2550113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CC990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06098" y="3271908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47067" y="2144849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59886" y="2882483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06098" y="1339260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535730" y="4088501"/>
            <a:ext cx="5141391" cy="223519"/>
            <a:chOff x="1535730" y="4540249"/>
            <a:chExt cx="5141391" cy="274320"/>
          </a:xfrm>
        </p:grpSpPr>
        <p:cxnSp>
          <p:nvCxnSpPr>
            <p:cNvPr id="39" name="Straight Arrow Connector 38"/>
            <p:cNvCxnSpPr/>
            <p:nvPr/>
          </p:nvCxnSpPr>
          <p:spPr>
            <a:xfrm>
              <a:off x="1535730" y="4540249"/>
              <a:ext cx="0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1904030" y="4540249"/>
              <a:ext cx="1813895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2224415" y="4540249"/>
              <a:ext cx="3331835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2656602" y="4540249"/>
              <a:ext cx="4020519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1256432" y="5727878"/>
            <a:ext cx="3337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Memory accesses are coalesced…</a:t>
            </a:r>
          </a:p>
        </p:txBody>
      </p:sp>
      <p:sp>
        <p:nvSpPr>
          <p:cNvPr id="46" name="TextBox 610">
            <a:extLst>
              <a:ext uri="{FF2B5EF4-FFF2-40B4-BE49-F238E27FC236}">
                <a16:creationId xmlns:a16="http://schemas.microsoft.com/office/drawing/2014/main" id="{618C5DFF-5960-3248-BA32-706C8C8DE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47" name="Slide Number Placeholder 4">
            <a:extLst>
              <a:ext uri="{FF2B5EF4-FFF2-40B4-BE49-F238E27FC236}">
                <a16:creationId xmlns:a16="http://schemas.microsoft.com/office/drawing/2014/main" id="{B6E67C42-B891-5749-9ADB-23625CDBD3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60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9405"/>
              </p:ext>
            </p:extLst>
          </p:nvPr>
        </p:nvGraphicFramePr>
        <p:xfrm>
          <a:off x="1347613" y="4313855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603210"/>
              </p:ext>
            </p:extLst>
          </p:nvPr>
        </p:nvGraphicFramePr>
        <p:xfrm>
          <a:off x="1347613" y="4860190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/JDS Kernel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384683"/>
              </p:ext>
            </p:extLst>
          </p:nvPr>
        </p:nvGraphicFramePr>
        <p:xfrm>
          <a:off x="1358633" y="117031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1987709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8069646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73215" y="3719567"/>
            <a:ext cx="1074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IterPtr</a:t>
            </a:r>
            <a:r>
              <a:rPr lang="en-US" sz="2400" dirty="0"/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135" y="112497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382549"/>
              </p:ext>
            </p:extLst>
          </p:nvPr>
        </p:nvGraphicFramePr>
        <p:xfrm>
          <a:off x="1347613" y="3767519"/>
          <a:ext cx="18288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15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16186" y="426590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9786" y="4812238"/>
            <a:ext cx="957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234324"/>
              </p:ext>
            </p:extLst>
          </p:nvPr>
        </p:nvGraphicFramePr>
        <p:xfrm>
          <a:off x="7797848" y="3744463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97717842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55798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688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83909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660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58133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784297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985219" y="3688831"/>
            <a:ext cx="8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14997" y="206314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5409" y="206314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03847" y="1642301"/>
            <a:ext cx="30427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254328"/>
              </p:ext>
            </p:extLst>
          </p:nvPr>
        </p:nvGraphicFramePr>
        <p:xfrm>
          <a:off x="4277248" y="1170312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11068224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5911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94376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2284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8697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8887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339912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199391"/>
              </p:ext>
            </p:extLst>
          </p:nvPr>
        </p:nvGraphicFramePr>
        <p:xfrm>
          <a:off x="5377660" y="1170312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11068224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5911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94376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2284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8697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8887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339912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3702406" y="5305944"/>
            <a:ext cx="1891907" cy="457200"/>
            <a:chOff x="1489414" y="5808492"/>
            <a:chExt cx="1891907" cy="457200"/>
          </a:xfrm>
        </p:grpSpPr>
        <p:sp>
          <p:nvSpPr>
            <p:cNvPr id="26" name="Freeform 25"/>
            <p:cNvSpPr/>
            <p:nvPr/>
          </p:nvSpPr>
          <p:spPr>
            <a:xfrm>
              <a:off x="1489414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58651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CC990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27888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97125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50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66362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7030A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35601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40000"/>
                  <a:lumOff val="60000"/>
                </a:schemeClr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32" name="Freeform 31"/>
          <p:cNvSpPr/>
          <p:nvPr/>
        </p:nvSpPr>
        <p:spPr>
          <a:xfrm>
            <a:off x="1768048" y="1320763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2504648" y="2047565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rgbClr val="CC990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2136348" y="2769360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2877317" y="1642301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chemeClr val="accent4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2858436" y="2379935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rgbClr val="7030A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3625423" y="836712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chemeClr val="accent5">
                <a:lumMod val="40000"/>
                <a:lumOff val="6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535730" y="4088501"/>
            <a:ext cx="5141391" cy="223519"/>
            <a:chOff x="1535730" y="4540249"/>
            <a:chExt cx="5141391" cy="274320"/>
          </a:xfrm>
        </p:grpSpPr>
        <p:cxnSp>
          <p:nvCxnSpPr>
            <p:cNvPr id="39" name="Straight Arrow Connector 38"/>
            <p:cNvCxnSpPr/>
            <p:nvPr/>
          </p:nvCxnSpPr>
          <p:spPr>
            <a:xfrm>
              <a:off x="1535730" y="4540249"/>
              <a:ext cx="0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1904030" y="4540249"/>
              <a:ext cx="1813895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2224415" y="4540249"/>
              <a:ext cx="3331835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2656602" y="4540249"/>
              <a:ext cx="4020519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" name="TextBox 43"/>
          <p:cNvSpPr txBox="1"/>
          <p:nvPr/>
        </p:nvSpPr>
        <p:spPr>
          <a:xfrm>
            <a:off x="1256432" y="5727878"/>
            <a:ext cx="6564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Memory accesses are coalesced…</a:t>
            </a:r>
          </a:p>
          <a:p>
            <a:r>
              <a:rPr lang="en-US" dirty="0"/>
              <a:t>…and threads drop out from the end, minimizing control divergence</a:t>
            </a:r>
          </a:p>
        </p:txBody>
      </p:sp>
      <p:sp>
        <p:nvSpPr>
          <p:cNvPr id="43" name="TextBox 610">
            <a:extLst>
              <a:ext uri="{FF2B5EF4-FFF2-40B4-BE49-F238E27FC236}">
                <a16:creationId xmlns:a16="http://schemas.microsoft.com/office/drawing/2014/main" id="{9E0ABDC0-C816-4048-A0A5-B2C2115C8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47" name="Slide Number Placeholder 4">
            <a:extLst>
              <a:ext uri="{FF2B5EF4-FFF2-40B4-BE49-F238E27FC236}">
                <a16:creationId xmlns:a16="http://schemas.microsoft.com/office/drawing/2014/main" id="{A14A8E69-542F-AB48-9F93-910A475D4A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59723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165956"/>
              </p:ext>
            </p:extLst>
          </p:nvPr>
        </p:nvGraphicFramePr>
        <p:xfrm>
          <a:off x="1347613" y="4313855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793863"/>
              </p:ext>
            </p:extLst>
          </p:nvPr>
        </p:nvGraphicFramePr>
        <p:xfrm>
          <a:off x="1347613" y="4860190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/JDS Kernel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884050"/>
              </p:ext>
            </p:extLst>
          </p:nvPr>
        </p:nvGraphicFramePr>
        <p:xfrm>
          <a:off x="1358633" y="117031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1987709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8069646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73215" y="3719567"/>
            <a:ext cx="1074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IterPtr</a:t>
            </a:r>
            <a:r>
              <a:rPr lang="en-US" sz="2400" dirty="0"/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135" y="112497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575151"/>
              </p:ext>
            </p:extLst>
          </p:nvPr>
        </p:nvGraphicFramePr>
        <p:xfrm>
          <a:off x="1347613" y="3767519"/>
          <a:ext cx="18288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15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16186" y="426590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9786" y="4812238"/>
            <a:ext cx="957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21599"/>
              </p:ext>
            </p:extLst>
          </p:nvPr>
        </p:nvGraphicFramePr>
        <p:xfrm>
          <a:off x="7797848" y="3744463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97717842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55798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688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83909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660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58133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784297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985219" y="3688831"/>
            <a:ext cx="8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14997" y="206314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5409" y="206314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03847" y="1642301"/>
            <a:ext cx="30427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172708"/>
              </p:ext>
            </p:extLst>
          </p:nvPr>
        </p:nvGraphicFramePr>
        <p:xfrm>
          <a:off x="4277248" y="1170312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11068224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5911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94376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2284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8697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8887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339912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908399"/>
              </p:ext>
            </p:extLst>
          </p:nvPr>
        </p:nvGraphicFramePr>
        <p:xfrm>
          <a:off x="5377660" y="1170312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11068224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5911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94376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2284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8697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8887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339912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531198" y="5305944"/>
            <a:ext cx="1891907" cy="457200"/>
            <a:chOff x="1489414" y="5808492"/>
            <a:chExt cx="1891907" cy="457200"/>
          </a:xfrm>
        </p:grpSpPr>
        <p:sp>
          <p:nvSpPr>
            <p:cNvPr id="26" name="Freeform 25"/>
            <p:cNvSpPr/>
            <p:nvPr/>
          </p:nvSpPr>
          <p:spPr>
            <a:xfrm>
              <a:off x="1489414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58651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CC990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27888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97125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40000"/>
                  <a:lumOff val="60000"/>
                </a:schemeClr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66362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D7AFFF"/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35601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40000"/>
                  <a:lumOff val="60000"/>
                </a:schemeClr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32" name="Freeform 31"/>
          <p:cNvSpPr/>
          <p:nvPr/>
        </p:nvSpPr>
        <p:spPr>
          <a:xfrm>
            <a:off x="2503378" y="1320763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3239978" y="2047565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rgbClr val="CC990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239978" y="2769360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3625423" y="1642301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3625423" y="2379935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rgbClr val="D7AFFF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3625423" y="836712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chemeClr val="accent5">
                <a:lumMod val="40000"/>
                <a:lumOff val="6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535730" y="4088501"/>
            <a:ext cx="5141391" cy="223519"/>
            <a:chOff x="1535730" y="4540249"/>
            <a:chExt cx="5141391" cy="274320"/>
          </a:xfrm>
        </p:grpSpPr>
        <p:cxnSp>
          <p:nvCxnSpPr>
            <p:cNvPr id="39" name="Straight Arrow Connector 38"/>
            <p:cNvCxnSpPr/>
            <p:nvPr/>
          </p:nvCxnSpPr>
          <p:spPr>
            <a:xfrm>
              <a:off x="1535730" y="4540249"/>
              <a:ext cx="0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1904030" y="4540249"/>
              <a:ext cx="1813895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2224415" y="4540249"/>
              <a:ext cx="3331835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2656602" y="4540249"/>
              <a:ext cx="4020519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" name="TextBox 43"/>
          <p:cNvSpPr txBox="1"/>
          <p:nvPr/>
        </p:nvSpPr>
        <p:spPr>
          <a:xfrm>
            <a:off x="1256432" y="5727878"/>
            <a:ext cx="6564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Memory accesses are coalesced…</a:t>
            </a:r>
          </a:p>
          <a:p>
            <a:r>
              <a:rPr lang="en-US" dirty="0"/>
              <a:t>…and threads drop out from the end, minimizing control divergence</a:t>
            </a:r>
          </a:p>
        </p:txBody>
      </p:sp>
      <p:sp>
        <p:nvSpPr>
          <p:cNvPr id="46" name="TextBox 610">
            <a:extLst>
              <a:ext uri="{FF2B5EF4-FFF2-40B4-BE49-F238E27FC236}">
                <a16:creationId xmlns:a16="http://schemas.microsoft.com/office/drawing/2014/main" id="{7B01FAF8-5FCB-1243-9AA8-E51E35117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47" name="Slide Number Placeholder 4">
            <a:extLst>
              <a:ext uri="{FF2B5EF4-FFF2-40B4-BE49-F238E27FC236}">
                <a16:creationId xmlns:a16="http://schemas.microsoft.com/office/drawing/2014/main" id="{B0CB8941-BC3F-A142-AD5E-45A4587CF2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4481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168379"/>
              </p:ext>
            </p:extLst>
          </p:nvPr>
        </p:nvGraphicFramePr>
        <p:xfrm>
          <a:off x="1347613" y="4313855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894825"/>
              </p:ext>
            </p:extLst>
          </p:nvPr>
        </p:nvGraphicFramePr>
        <p:xfrm>
          <a:off x="1347613" y="4860190"/>
          <a:ext cx="54864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38149718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69901187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2017562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4037899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82706788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4641905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196118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47201495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13017429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68677702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SpMV</a:t>
            </a:r>
            <a:r>
              <a:rPr lang="en-US" dirty="0"/>
              <a:t>/JDS Kernel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33962"/>
              </p:ext>
            </p:extLst>
          </p:nvPr>
        </p:nvGraphicFramePr>
        <p:xfrm>
          <a:off x="1358633" y="1170312"/>
          <a:ext cx="21945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182993713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78661141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3871308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08021109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719877090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8069646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872570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b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</a:t>
                      </a:r>
                    </a:p>
                  </a:txBody>
                  <a:tcPr marL="0" marR="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941067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g</a:t>
                      </a:r>
                    </a:p>
                  </a:txBody>
                  <a:tcPr marL="0" marR="0" marT="0" marB="0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265510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i</a:t>
                      </a:r>
                      <a:endParaRPr lang="en-US" sz="1800" dirty="0"/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j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1819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</a:t>
                      </a:r>
                    </a:p>
                  </a:txBody>
                  <a:tcPr marL="0" marR="0" marT="0" marB="0" anchor="ctr">
                    <a:solidFill>
                      <a:srgbClr val="D7A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19342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</a:t>
                      </a:r>
                    </a:p>
                  </a:txBody>
                  <a:tcPr marL="0" marR="0" marT="0" marB="0"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7873840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73215" y="3719567"/>
            <a:ext cx="1074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 err="1"/>
              <a:t>IterPtr</a:t>
            </a:r>
            <a:r>
              <a:rPr lang="en-US" sz="2400" dirty="0"/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0135" y="1124974"/>
            <a:ext cx="1087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Matrix: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338943"/>
              </p:ext>
            </p:extLst>
          </p:nvPr>
        </p:nvGraphicFramePr>
        <p:xfrm>
          <a:off x="1347613" y="3767519"/>
          <a:ext cx="18288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622583992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98883898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141375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289583974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4959572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15</a:t>
                      </a: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120070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16186" y="4265903"/>
            <a:ext cx="1231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Column: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9786" y="4812238"/>
            <a:ext cx="957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Value:</a:t>
            </a:r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488283"/>
              </p:ext>
            </p:extLst>
          </p:nvPr>
        </p:nvGraphicFramePr>
        <p:xfrm>
          <a:off x="7797848" y="3744463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97717842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55798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0688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383909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39660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58133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0"/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784297"/>
                  </a:ext>
                </a:extLst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985219" y="3688831"/>
            <a:ext cx="8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dirty="0"/>
              <a:t>Row: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14997" y="206314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5409" y="206314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03847" y="1642301"/>
            <a:ext cx="30427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Parallelization approach:</a:t>
            </a:r>
          </a:p>
          <a:p>
            <a:pPr algn="ctr"/>
            <a:r>
              <a:rPr lang="en-US" dirty="0"/>
              <a:t>Assign one thread to loop over each input row sequentially and update corresponding output element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315818"/>
              </p:ext>
            </p:extLst>
          </p:nvPr>
        </p:nvGraphicFramePr>
        <p:xfrm>
          <a:off x="4277248" y="1170312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11068224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5911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94376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2284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8697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8887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339912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248509"/>
              </p:ext>
            </p:extLst>
          </p:nvPr>
        </p:nvGraphicFramePr>
        <p:xfrm>
          <a:off x="5377660" y="1170312"/>
          <a:ext cx="36576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5760">
                  <a:extLst>
                    <a:ext uri="{9D8B030D-6E8A-4147-A177-3AD203B41FA5}">
                      <a16:colId xmlns:a16="http://schemas.microsoft.com/office/drawing/2014/main" val="3110682246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5911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94376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2284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8697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D7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88879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339912"/>
                  </a:ext>
                </a:extLst>
              </a:tr>
            </a:tbl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6645378" y="5305944"/>
            <a:ext cx="1072739" cy="457200"/>
            <a:chOff x="1489414" y="5808492"/>
            <a:chExt cx="1072739" cy="457200"/>
          </a:xfrm>
        </p:grpSpPr>
        <p:sp>
          <p:nvSpPr>
            <p:cNvPr id="26" name="Freeform 25"/>
            <p:cNvSpPr/>
            <p:nvPr/>
          </p:nvSpPr>
          <p:spPr>
            <a:xfrm>
              <a:off x="1489414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6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20226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CC9900">
                  <a:alpha val="50196"/>
                </a:srgbClr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19278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FF9999"/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18330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4">
                  <a:lumMod val="40000"/>
                  <a:lumOff val="60000"/>
                </a:schemeClr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17382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rgbClr val="D7AFFF"/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16433" y="5808492"/>
              <a:ext cx="45720" cy="457200"/>
            </a:xfrm>
            <a:custGeom>
              <a:avLst/>
              <a:gdLst>
                <a:gd name="connsiteX0" fmla="*/ 127000 w 196850"/>
                <a:gd name="connsiteY0" fmla="*/ 0 h 1625600"/>
                <a:gd name="connsiteX1" fmla="*/ 82550 w 196850"/>
                <a:gd name="connsiteY1" fmla="*/ 38100 h 1625600"/>
                <a:gd name="connsiteX2" fmla="*/ 50800 w 196850"/>
                <a:gd name="connsiteY2" fmla="*/ 76200 h 1625600"/>
                <a:gd name="connsiteX3" fmla="*/ 19050 w 196850"/>
                <a:gd name="connsiteY3" fmla="*/ 133350 h 1625600"/>
                <a:gd name="connsiteX4" fmla="*/ 0 w 196850"/>
                <a:gd name="connsiteY4" fmla="*/ 196850 h 1625600"/>
                <a:gd name="connsiteX5" fmla="*/ 25400 w 196850"/>
                <a:gd name="connsiteY5" fmla="*/ 323850 h 1625600"/>
                <a:gd name="connsiteX6" fmla="*/ 50800 w 196850"/>
                <a:gd name="connsiteY6" fmla="*/ 361950 h 1625600"/>
                <a:gd name="connsiteX7" fmla="*/ 82550 w 196850"/>
                <a:gd name="connsiteY7" fmla="*/ 393700 h 1625600"/>
                <a:gd name="connsiteX8" fmla="*/ 101600 w 196850"/>
                <a:gd name="connsiteY8" fmla="*/ 400050 h 1625600"/>
                <a:gd name="connsiteX9" fmla="*/ 165100 w 196850"/>
                <a:gd name="connsiteY9" fmla="*/ 476250 h 1625600"/>
                <a:gd name="connsiteX10" fmla="*/ 177800 w 196850"/>
                <a:gd name="connsiteY10" fmla="*/ 495300 h 1625600"/>
                <a:gd name="connsiteX11" fmla="*/ 184150 w 196850"/>
                <a:gd name="connsiteY11" fmla="*/ 514350 h 1625600"/>
                <a:gd name="connsiteX12" fmla="*/ 190500 w 196850"/>
                <a:gd name="connsiteY12" fmla="*/ 552450 h 1625600"/>
                <a:gd name="connsiteX13" fmla="*/ 196850 w 196850"/>
                <a:gd name="connsiteY13" fmla="*/ 577850 h 1625600"/>
                <a:gd name="connsiteX14" fmla="*/ 190500 w 196850"/>
                <a:gd name="connsiteY14" fmla="*/ 660400 h 1625600"/>
                <a:gd name="connsiteX15" fmla="*/ 158750 w 196850"/>
                <a:gd name="connsiteY15" fmla="*/ 717550 h 1625600"/>
                <a:gd name="connsiteX16" fmla="*/ 139700 w 196850"/>
                <a:gd name="connsiteY16" fmla="*/ 736600 h 1625600"/>
                <a:gd name="connsiteX17" fmla="*/ 107950 w 196850"/>
                <a:gd name="connsiteY17" fmla="*/ 768350 h 1625600"/>
                <a:gd name="connsiteX18" fmla="*/ 95250 w 196850"/>
                <a:gd name="connsiteY18" fmla="*/ 787400 h 1625600"/>
                <a:gd name="connsiteX19" fmla="*/ 88900 w 196850"/>
                <a:gd name="connsiteY19" fmla="*/ 806450 h 1625600"/>
                <a:gd name="connsiteX20" fmla="*/ 69850 w 196850"/>
                <a:gd name="connsiteY20" fmla="*/ 819150 h 1625600"/>
                <a:gd name="connsiteX21" fmla="*/ 44450 w 196850"/>
                <a:gd name="connsiteY21" fmla="*/ 863600 h 1625600"/>
                <a:gd name="connsiteX22" fmla="*/ 31750 w 196850"/>
                <a:gd name="connsiteY22" fmla="*/ 882650 h 1625600"/>
                <a:gd name="connsiteX23" fmla="*/ 19050 w 196850"/>
                <a:gd name="connsiteY23" fmla="*/ 927100 h 1625600"/>
                <a:gd name="connsiteX24" fmla="*/ 31750 w 196850"/>
                <a:gd name="connsiteY24" fmla="*/ 1060450 h 1625600"/>
                <a:gd name="connsiteX25" fmla="*/ 63500 w 196850"/>
                <a:gd name="connsiteY25" fmla="*/ 1092200 h 1625600"/>
                <a:gd name="connsiteX26" fmla="*/ 76200 w 196850"/>
                <a:gd name="connsiteY26" fmla="*/ 1111250 h 1625600"/>
                <a:gd name="connsiteX27" fmla="*/ 114300 w 196850"/>
                <a:gd name="connsiteY27" fmla="*/ 1136650 h 1625600"/>
                <a:gd name="connsiteX28" fmla="*/ 120650 w 196850"/>
                <a:gd name="connsiteY28" fmla="*/ 1155700 h 1625600"/>
                <a:gd name="connsiteX29" fmla="*/ 139700 w 196850"/>
                <a:gd name="connsiteY29" fmla="*/ 1168400 h 1625600"/>
                <a:gd name="connsiteX30" fmla="*/ 165100 w 196850"/>
                <a:gd name="connsiteY30" fmla="*/ 1187450 h 1625600"/>
                <a:gd name="connsiteX31" fmla="*/ 190500 w 196850"/>
                <a:gd name="connsiteY31" fmla="*/ 1225550 h 1625600"/>
                <a:gd name="connsiteX32" fmla="*/ 196850 w 196850"/>
                <a:gd name="connsiteY32" fmla="*/ 1250950 h 1625600"/>
                <a:gd name="connsiteX33" fmla="*/ 190500 w 196850"/>
                <a:gd name="connsiteY33" fmla="*/ 1339850 h 1625600"/>
                <a:gd name="connsiteX34" fmla="*/ 171450 w 196850"/>
                <a:gd name="connsiteY34" fmla="*/ 1403350 h 1625600"/>
                <a:gd name="connsiteX35" fmla="*/ 158750 w 196850"/>
                <a:gd name="connsiteY35" fmla="*/ 1422400 h 1625600"/>
                <a:gd name="connsiteX36" fmla="*/ 152400 w 196850"/>
                <a:gd name="connsiteY36" fmla="*/ 1441450 h 1625600"/>
                <a:gd name="connsiteX37" fmla="*/ 127000 w 196850"/>
                <a:gd name="connsiteY37" fmla="*/ 1498600 h 1625600"/>
                <a:gd name="connsiteX38" fmla="*/ 95250 w 196850"/>
                <a:gd name="connsiteY38" fmla="*/ 1555750 h 1625600"/>
                <a:gd name="connsiteX39" fmla="*/ 95250 w 196850"/>
                <a:gd name="connsiteY39" fmla="*/ 162560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96850" h="1625600">
                  <a:moveTo>
                    <a:pt x="127000" y="0"/>
                  </a:moveTo>
                  <a:cubicBezTo>
                    <a:pt x="72901" y="32460"/>
                    <a:pt x="111869" y="2917"/>
                    <a:pt x="82550" y="38100"/>
                  </a:cubicBezTo>
                  <a:cubicBezTo>
                    <a:pt x="68308" y="55190"/>
                    <a:pt x="59809" y="55930"/>
                    <a:pt x="50800" y="76200"/>
                  </a:cubicBezTo>
                  <a:cubicBezTo>
                    <a:pt x="25936" y="132143"/>
                    <a:pt x="53821" y="98579"/>
                    <a:pt x="19050" y="133350"/>
                  </a:cubicBezTo>
                  <a:cubicBezTo>
                    <a:pt x="3590" y="179729"/>
                    <a:pt x="9597" y="158463"/>
                    <a:pt x="0" y="196850"/>
                  </a:cubicBezTo>
                  <a:cubicBezTo>
                    <a:pt x="14593" y="299002"/>
                    <a:pt x="3234" y="257352"/>
                    <a:pt x="25400" y="323850"/>
                  </a:cubicBezTo>
                  <a:cubicBezTo>
                    <a:pt x="30227" y="338330"/>
                    <a:pt x="42333" y="349250"/>
                    <a:pt x="50800" y="361950"/>
                  </a:cubicBezTo>
                  <a:cubicBezTo>
                    <a:pt x="63500" y="381000"/>
                    <a:pt x="61383" y="383117"/>
                    <a:pt x="82550" y="393700"/>
                  </a:cubicBezTo>
                  <a:cubicBezTo>
                    <a:pt x="88537" y="396693"/>
                    <a:pt x="95250" y="397933"/>
                    <a:pt x="101600" y="400050"/>
                  </a:cubicBezTo>
                  <a:cubicBezTo>
                    <a:pt x="150493" y="448943"/>
                    <a:pt x="129737" y="423206"/>
                    <a:pt x="165100" y="476250"/>
                  </a:cubicBezTo>
                  <a:cubicBezTo>
                    <a:pt x="169333" y="482600"/>
                    <a:pt x="175387" y="488060"/>
                    <a:pt x="177800" y="495300"/>
                  </a:cubicBezTo>
                  <a:cubicBezTo>
                    <a:pt x="179917" y="501650"/>
                    <a:pt x="182698" y="507816"/>
                    <a:pt x="184150" y="514350"/>
                  </a:cubicBezTo>
                  <a:cubicBezTo>
                    <a:pt x="186943" y="526919"/>
                    <a:pt x="187975" y="539825"/>
                    <a:pt x="190500" y="552450"/>
                  </a:cubicBezTo>
                  <a:cubicBezTo>
                    <a:pt x="192212" y="561008"/>
                    <a:pt x="194733" y="569383"/>
                    <a:pt x="196850" y="577850"/>
                  </a:cubicBezTo>
                  <a:cubicBezTo>
                    <a:pt x="194733" y="605367"/>
                    <a:pt x="193923" y="633015"/>
                    <a:pt x="190500" y="660400"/>
                  </a:cubicBezTo>
                  <a:cubicBezTo>
                    <a:pt x="188219" y="678652"/>
                    <a:pt x="167578" y="708722"/>
                    <a:pt x="158750" y="717550"/>
                  </a:cubicBezTo>
                  <a:cubicBezTo>
                    <a:pt x="152400" y="723900"/>
                    <a:pt x="145449" y="729701"/>
                    <a:pt x="139700" y="736600"/>
                  </a:cubicBezTo>
                  <a:cubicBezTo>
                    <a:pt x="113242" y="768350"/>
                    <a:pt x="142875" y="745067"/>
                    <a:pt x="107950" y="768350"/>
                  </a:cubicBezTo>
                  <a:cubicBezTo>
                    <a:pt x="103717" y="774700"/>
                    <a:pt x="98663" y="780574"/>
                    <a:pt x="95250" y="787400"/>
                  </a:cubicBezTo>
                  <a:cubicBezTo>
                    <a:pt x="92257" y="793387"/>
                    <a:pt x="93081" y="801223"/>
                    <a:pt x="88900" y="806450"/>
                  </a:cubicBezTo>
                  <a:cubicBezTo>
                    <a:pt x="84132" y="812409"/>
                    <a:pt x="76200" y="814917"/>
                    <a:pt x="69850" y="819150"/>
                  </a:cubicBezTo>
                  <a:cubicBezTo>
                    <a:pt x="38908" y="865562"/>
                    <a:pt x="76676" y="807204"/>
                    <a:pt x="44450" y="863600"/>
                  </a:cubicBezTo>
                  <a:cubicBezTo>
                    <a:pt x="40664" y="870226"/>
                    <a:pt x="35163" y="875824"/>
                    <a:pt x="31750" y="882650"/>
                  </a:cubicBezTo>
                  <a:cubicBezTo>
                    <a:pt x="27195" y="891760"/>
                    <a:pt x="21085" y="918962"/>
                    <a:pt x="19050" y="927100"/>
                  </a:cubicBezTo>
                  <a:cubicBezTo>
                    <a:pt x="19267" y="930136"/>
                    <a:pt x="24826" y="1037369"/>
                    <a:pt x="31750" y="1060450"/>
                  </a:cubicBezTo>
                  <a:cubicBezTo>
                    <a:pt x="37042" y="1078089"/>
                    <a:pt x="49742" y="1083028"/>
                    <a:pt x="63500" y="1092200"/>
                  </a:cubicBezTo>
                  <a:cubicBezTo>
                    <a:pt x="67733" y="1098550"/>
                    <a:pt x="70457" y="1106224"/>
                    <a:pt x="76200" y="1111250"/>
                  </a:cubicBezTo>
                  <a:cubicBezTo>
                    <a:pt x="87687" y="1121301"/>
                    <a:pt x="114300" y="1136650"/>
                    <a:pt x="114300" y="1136650"/>
                  </a:cubicBezTo>
                  <a:cubicBezTo>
                    <a:pt x="116417" y="1143000"/>
                    <a:pt x="116469" y="1150473"/>
                    <a:pt x="120650" y="1155700"/>
                  </a:cubicBezTo>
                  <a:cubicBezTo>
                    <a:pt x="125418" y="1161659"/>
                    <a:pt x="133490" y="1163964"/>
                    <a:pt x="139700" y="1168400"/>
                  </a:cubicBezTo>
                  <a:cubicBezTo>
                    <a:pt x="148312" y="1174551"/>
                    <a:pt x="158069" y="1179540"/>
                    <a:pt x="165100" y="1187450"/>
                  </a:cubicBezTo>
                  <a:cubicBezTo>
                    <a:pt x="175241" y="1198858"/>
                    <a:pt x="190500" y="1225550"/>
                    <a:pt x="190500" y="1225550"/>
                  </a:cubicBezTo>
                  <a:cubicBezTo>
                    <a:pt x="192617" y="1234017"/>
                    <a:pt x="196850" y="1242223"/>
                    <a:pt x="196850" y="1250950"/>
                  </a:cubicBezTo>
                  <a:cubicBezTo>
                    <a:pt x="196850" y="1280659"/>
                    <a:pt x="193781" y="1310323"/>
                    <a:pt x="190500" y="1339850"/>
                  </a:cubicBezTo>
                  <a:cubicBezTo>
                    <a:pt x="188901" y="1354245"/>
                    <a:pt x="174642" y="1393773"/>
                    <a:pt x="171450" y="1403350"/>
                  </a:cubicBezTo>
                  <a:cubicBezTo>
                    <a:pt x="169037" y="1410590"/>
                    <a:pt x="162163" y="1415574"/>
                    <a:pt x="158750" y="1422400"/>
                  </a:cubicBezTo>
                  <a:cubicBezTo>
                    <a:pt x="155757" y="1428387"/>
                    <a:pt x="155393" y="1435463"/>
                    <a:pt x="152400" y="1441450"/>
                  </a:cubicBezTo>
                  <a:cubicBezTo>
                    <a:pt x="122211" y="1501827"/>
                    <a:pt x="159765" y="1400306"/>
                    <a:pt x="127000" y="1498600"/>
                  </a:cubicBezTo>
                  <a:cubicBezTo>
                    <a:pt x="119404" y="1521388"/>
                    <a:pt x="96991" y="1531377"/>
                    <a:pt x="95250" y="1555750"/>
                  </a:cubicBezTo>
                  <a:cubicBezTo>
                    <a:pt x="93591" y="1578974"/>
                    <a:pt x="95250" y="1602317"/>
                    <a:pt x="95250" y="1625600"/>
                  </a:cubicBezTo>
                </a:path>
              </a:pathLst>
            </a:custGeom>
            <a:ln w="19050">
              <a:solidFill>
                <a:schemeClr val="accent5">
                  <a:lumMod val="40000"/>
                  <a:lumOff val="60000"/>
                </a:schemeClr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n w="12700">
                  <a:solidFill>
                    <a:schemeClr val="tx1"/>
                  </a:solidFill>
                </a:ln>
              </a:endParaRPr>
            </a:p>
          </p:txBody>
        </p:sp>
      </p:grpSp>
      <p:sp>
        <p:nvSpPr>
          <p:cNvPr id="32" name="Freeform 31"/>
          <p:cNvSpPr/>
          <p:nvPr/>
        </p:nvSpPr>
        <p:spPr>
          <a:xfrm>
            <a:off x="2868503" y="1320763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3723848" y="2047565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rgbClr val="CC9900">
                <a:alpha val="50196"/>
              </a:srgb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723848" y="2769360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rgbClr val="FF9999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3625423" y="1642301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chemeClr val="accent4">
                <a:lumMod val="40000"/>
                <a:lumOff val="6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3625423" y="2379935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rgbClr val="D7AFFF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3625423" y="836712"/>
            <a:ext cx="45720" cy="45720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19050">
            <a:solidFill>
              <a:schemeClr val="accent5">
                <a:lumMod val="40000"/>
                <a:lumOff val="6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535730" y="4088501"/>
            <a:ext cx="5141391" cy="223519"/>
            <a:chOff x="1535730" y="4540249"/>
            <a:chExt cx="5141391" cy="274320"/>
          </a:xfrm>
        </p:grpSpPr>
        <p:cxnSp>
          <p:nvCxnSpPr>
            <p:cNvPr id="39" name="Straight Arrow Connector 38"/>
            <p:cNvCxnSpPr/>
            <p:nvPr/>
          </p:nvCxnSpPr>
          <p:spPr>
            <a:xfrm>
              <a:off x="1535730" y="4540249"/>
              <a:ext cx="0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1904030" y="4540249"/>
              <a:ext cx="1813895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2224415" y="4540249"/>
              <a:ext cx="3331835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2656602" y="4540249"/>
              <a:ext cx="4020519" cy="27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" name="TextBox 43"/>
          <p:cNvSpPr txBox="1"/>
          <p:nvPr/>
        </p:nvSpPr>
        <p:spPr>
          <a:xfrm>
            <a:off x="1256432" y="5727878"/>
            <a:ext cx="6564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Memory accesses are coalesced…</a:t>
            </a:r>
          </a:p>
          <a:p>
            <a:r>
              <a:rPr lang="en-US" dirty="0"/>
              <a:t>…and threads drop out from the end, minimizing control divergence</a:t>
            </a:r>
          </a:p>
        </p:txBody>
      </p:sp>
      <p:sp>
        <p:nvSpPr>
          <p:cNvPr id="46" name="TextBox 610">
            <a:extLst>
              <a:ext uri="{FF2B5EF4-FFF2-40B4-BE49-F238E27FC236}">
                <a16:creationId xmlns:a16="http://schemas.microsoft.com/office/drawing/2014/main" id="{D41C80F8-643D-C545-82CB-309B9F7B9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47" name="Slide Number Placeholder 4">
            <a:extLst>
              <a:ext uri="{FF2B5EF4-FFF2-40B4-BE49-F238E27FC236}">
                <a16:creationId xmlns:a16="http://schemas.microsoft.com/office/drawing/2014/main" id="{F4165702-269E-2346-A619-2E94D039110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59616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JDS Tradeoffs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Advantages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Space efficiency: no padding</a:t>
            </a:r>
          </a:p>
          <a:p>
            <a:pPr lvl="1"/>
            <a:r>
              <a:rPr lang="en-US" dirty="0"/>
              <a:t>Accessibility: given a row, easy to find all </a:t>
            </a:r>
            <a:r>
              <a:rPr lang="en-US" dirty="0" err="1"/>
              <a:t>nonzeros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SpMV</a:t>
            </a:r>
            <a:r>
              <a:rPr lang="en-US" dirty="0"/>
              <a:t>/JDS memory accesses are coalesced</a:t>
            </a:r>
          </a:p>
          <a:p>
            <a:pPr lvl="1"/>
            <a:r>
              <a:rPr lang="en-US" dirty="0" err="1"/>
              <a:t>SpMV</a:t>
            </a:r>
            <a:r>
              <a:rPr lang="en-US" dirty="0"/>
              <a:t>/JDS minimizes control divergence</a:t>
            </a:r>
          </a:p>
          <a:p>
            <a:endParaRPr lang="en-US" sz="1400" dirty="0"/>
          </a:p>
          <a:p>
            <a:r>
              <a:rPr lang="en-US" dirty="0">
                <a:solidFill>
                  <a:srgbClr val="C00000"/>
                </a:solidFill>
              </a:rPr>
              <a:t>Disadvantages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Flexibility: hard to add new elements to the matrix </a:t>
            </a:r>
          </a:p>
          <a:p>
            <a:pPr lvl="1"/>
            <a:r>
              <a:rPr lang="en-US" dirty="0"/>
              <a:t>Accessibility: given nonzero, hard to find row; given a column, hard to find all </a:t>
            </a:r>
            <a:r>
              <a:rPr lang="en-US" dirty="0" err="1"/>
              <a:t>nonzeros</a:t>
            </a:r>
            <a:endParaRPr lang="en-US" dirty="0"/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332423C5-50B0-474F-9EF4-1586C8CF0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3C9D4F-EA84-B949-B737-89D27EB097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393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Can We Design a Better Compression Format?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38572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>
                <a16:creationId xmlns:a16="http://schemas.microsoft.com/office/drawing/2014/main" id="{C01AB6DD-5CA1-4404-9E0B-6CDFACA817FB}"/>
              </a:ext>
            </a:extLst>
          </p:cNvPr>
          <p:cNvSpPr/>
          <p:nvPr/>
        </p:nvSpPr>
        <p:spPr>
          <a:xfrm>
            <a:off x="97669" y="1068085"/>
            <a:ext cx="6228500" cy="44627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GB" sz="2300" b="1" dirty="0">
                <a:latin typeface="Segoe UI" panose="020B0502040204020203" pitchFamily="34" charset="0"/>
                <a:cs typeface="Segoe UI" panose="020B0502040204020203" pitchFamily="34" charset="0"/>
              </a:rPr>
              <a:t>Sparse Matrix Vector Multiplication (</a:t>
            </a:r>
            <a:r>
              <a:rPr lang="en-GB" sz="23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SpMV</a:t>
            </a:r>
            <a:r>
              <a:rPr lang="en-GB" sz="2300" b="1" dirty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88504A80-479C-4E4F-965E-C08F578ED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Indexing Overhead in Sparse Kernels</a:t>
            </a:r>
            <a:endParaRPr lang="en-CH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A6022AE-4916-4954-8C03-567C41E4E3A2}"/>
              </a:ext>
            </a:extLst>
          </p:cNvPr>
          <p:cNvSpPr/>
          <p:nvPr/>
        </p:nvSpPr>
        <p:spPr>
          <a:xfrm>
            <a:off x="97669" y="2815952"/>
            <a:ext cx="6344557" cy="44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GB" sz="2300" b="1" dirty="0">
                <a:latin typeface="Segoe UI" panose="020B0502040204020203" pitchFamily="34" charset="0"/>
                <a:cs typeface="Segoe UI" panose="020B0502040204020203" pitchFamily="34" charset="0"/>
              </a:rPr>
              <a:t>Sparse Matrix </a:t>
            </a:r>
            <a:r>
              <a:rPr lang="en-GB" sz="23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Matrix</a:t>
            </a:r>
            <a:r>
              <a:rPr lang="en-GB" sz="2300" b="1" dirty="0">
                <a:latin typeface="Segoe UI" panose="020B0502040204020203" pitchFamily="34" charset="0"/>
                <a:cs typeface="Segoe UI" panose="020B0502040204020203" pitchFamily="34" charset="0"/>
              </a:rPr>
              <a:t> Multiplication (</a:t>
            </a:r>
            <a:r>
              <a:rPr lang="en-GB" sz="23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SpMM</a:t>
            </a:r>
            <a:r>
              <a:rPr lang="en-GB" sz="2300" b="1" dirty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  <a:endParaRPr lang="en-CH" sz="23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67F8785-0E45-4A83-ADDA-8AACA3A5F497}"/>
              </a:ext>
            </a:extLst>
          </p:cNvPr>
          <p:cNvSpPr/>
          <p:nvPr/>
        </p:nvSpPr>
        <p:spPr>
          <a:xfrm>
            <a:off x="0" y="4528888"/>
            <a:ext cx="9144000" cy="17784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Indexing is expensive </a:t>
            </a:r>
          </a:p>
          <a:p>
            <a:pPr algn="ctr"/>
            <a:r>
              <a:rPr lang="en-US" sz="3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major sparse matrix kernels</a:t>
            </a:r>
            <a:endParaRPr lang="en-CH" sz="3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4CE08C-93B1-4D65-A104-1FBCFE16BE9E}"/>
              </a:ext>
            </a:extLst>
          </p:cNvPr>
          <p:cNvSpPr txBox="1"/>
          <p:nvPr/>
        </p:nvSpPr>
        <p:spPr>
          <a:xfrm>
            <a:off x="222069" y="1734192"/>
            <a:ext cx="861060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/>
              <a:t>Indexing for every non-zero element of the sparse matrix to multiply with the corresponding element of the vector</a:t>
            </a:r>
            <a:endParaRPr lang="en-CH" sz="23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5250C5F-62B5-4180-8407-7A649F823BFD}"/>
              </a:ext>
            </a:extLst>
          </p:cNvPr>
          <p:cNvSpPr txBox="1"/>
          <p:nvPr/>
        </p:nvSpPr>
        <p:spPr>
          <a:xfrm>
            <a:off x="169011" y="3425747"/>
            <a:ext cx="829142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/>
              <a:t>Index matching for every inner product between the 2 sparse matrices</a:t>
            </a:r>
            <a:endParaRPr lang="en-CH" sz="2300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9C1D5F6-D2C6-C54C-AA97-9BB291F4A6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37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52" grpId="0" animBg="1"/>
      <p:bldP spid="54" grpId="0" animBg="1"/>
      <p:bldP spid="2" grpId="0"/>
      <p:bldP spid="5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991F12C-8787-4F1F-86B2-EF09C1AB5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Performing Indexing with Zero Cost</a:t>
            </a:r>
            <a:endParaRPr lang="en-CH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6A2CA4-7629-4707-B496-C28C2D2B612E}"/>
              </a:ext>
            </a:extLst>
          </p:cNvPr>
          <p:cNvSpPr/>
          <p:nvPr/>
        </p:nvSpPr>
        <p:spPr>
          <a:xfrm>
            <a:off x="0" y="4909833"/>
            <a:ext cx="9144000" cy="13975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Reducing the cost of indexing </a:t>
            </a:r>
          </a:p>
          <a:p>
            <a:pPr algn="ctr"/>
            <a:r>
              <a:rPr lang="en-US" sz="3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accelerate sparse matrix operations</a:t>
            </a:r>
            <a:endParaRPr lang="en-CH" sz="3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352D250-DCE9-4D7B-AC17-64E89F70D16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6676160"/>
              </p:ext>
            </p:extLst>
          </p:nvPr>
        </p:nvGraphicFramePr>
        <p:xfrm>
          <a:off x="986342" y="909395"/>
          <a:ext cx="6585438" cy="3903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212906-7742-B840-B514-10EB6F8960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59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Graphic spid="4" grpId="0">
        <p:bldSub>
          <a:bldChart bld="series"/>
        </p:bldSub>
      </p:bldGraphic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49FB81A-0B8B-4330-9839-1F211D643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Limitations of Existing Compression Formats</a:t>
            </a:r>
            <a:endParaRPr lang="en-CH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A2B1AD-73F1-4952-AADF-EF47F3857412}"/>
              </a:ext>
            </a:extLst>
          </p:cNvPr>
          <p:cNvSpPr txBox="1"/>
          <p:nvPr/>
        </p:nvSpPr>
        <p:spPr>
          <a:xfrm>
            <a:off x="169011" y="1672639"/>
            <a:ext cx="3555413" cy="9002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General formats optimize for storage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9FBE41-2E96-442F-825C-44C66D3BD684}"/>
              </a:ext>
            </a:extLst>
          </p:cNvPr>
          <p:cNvSpPr txBox="1"/>
          <p:nvPr/>
        </p:nvSpPr>
        <p:spPr>
          <a:xfrm>
            <a:off x="169011" y="4491756"/>
            <a:ext cx="4579652" cy="13042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Specialized formats assume </a:t>
            </a:r>
          </a:p>
          <a:p>
            <a:r>
              <a:rPr lang="en-US" sz="2625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specific matrix structures</a:t>
            </a:r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patterns (e.g., diagonals)</a:t>
            </a:r>
            <a:endParaRPr lang="en-CH" sz="2625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87239F7-DCB5-4C74-A110-5668D4128FC7}"/>
              </a:ext>
            </a:extLst>
          </p:cNvPr>
          <p:cNvSpPr/>
          <p:nvPr/>
        </p:nvSpPr>
        <p:spPr>
          <a:xfrm>
            <a:off x="3891372" y="1979321"/>
            <a:ext cx="721686" cy="30091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35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7067D6B8-7E62-489F-AD5B-845653DA7B60}"/>
              </a:ext>
            </a:extLst>
          </p:cNvPr>
          <p:cNvSpPr/>
          <p:nvPr/>
        </p:nvSpPr>
        <p:spPr>
          <a:xfrm>
            <a:off x="5219191" y="4993402"/>
            <a:ext cx="746256" cy="30091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35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BF86C3-B47E-4F2F-8D41-455DC6261C2F}"/>
              </a:ext>
            </a:extLst>
          </p:cNvPr>
          <p:cNvSpPr txBox="1"/>
          <p:nvPr/>
        </p:nvSpPr>
        <p:spPr>
          <a:xfrm>
            <a:off x="4780006" y="1493316"/>
            <a:ext cx="4220494" cy="130420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25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Expensive</a:t>
            </a:r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discovery of the positions </a:t>
            </a:r>
          </a:p>
          <a:p>
            <a:pPr algn="ctr"/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non-zero elements</a:t>
            </a:r>
            <a:endParaRPr lang="en-CH" sz="2625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52CADA-1BE9-4335-BE03-E64BD86785EE}"/>
              </a:ext>
            </a:extLst>
          </p:cNvPr>
          <p:cNvSpPr txBox="1"/>
          <p:nvPr/>
        </p:nvSpPr>
        <p:spPr>
          <a:xfrm>
            <a:off x="6180184" y="4694795"/>
            <a:ext cx="2364691" cy="90024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25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Narrow </a:t>
            </a:r>
          </a:p>
          <a:p>
            <a:pPr algn="ctr"/>
            <a:r>
              <a:rPr lang="en-US" sz="2625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applicability</a:t>
            </a:r>
            <a:endParaRPr lang="en-CH" sz="2625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B281571-4ABC-4D7E-A60A-2D6156174477}"/>
              </a:ext>
            </a:extLst>
          </p:cNvPr>
          <p:cNvCxnSpPr/>
          <p:nvPr/>
        </p:nvCxnSpPr>
        <p:spPr>
          <a:xfrm>
            <a:off x="0" y="3563224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528D85A-F881-49DD-8120-95FFD4081D79}"/>
              </a:ext>
            </a:extLst>
          </p:cNvPr>
          <p:cNvCxnSpPr/>
          <p:nvPr/>
        </p:nvCxnSpPr>
        <p:spPr>
          <a:xfrm>
            <a:off x="0" y="3598178"/>
            <a:ext cx="9144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CA0CDF6F-6940-40D7-9A2E-0B98A1B2CB8C}"/>
              </a:ext>
            </a:extLst>
          </p:cNvPr>
          <p:cNvSpPr/>
          <p:nvPr/>
        </p:nvSpPr>
        <p:spPr>
          <a:xfrm>
            <a:off x="293615" y="1169600"/>
            <a:ext cx="411060" cy="43358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en-CH" sz="28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20DC4F7-8C72-47F1-9040-F377520069D5}"/>
              </a:ext>
            </a:extLst>
          </p:cNvPr>
          <p:cNvSpPr/>
          <p:nvPr/>
        </p:nvSpPr>
        <p:spPr>
          <a:xfrm>
            <a:off x="293615" y="3968676"/>
            <a:ext cx="411060" cy="43358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en-CH" sz="28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5B9AE177-AE18-BE42-9AF3-89205978A4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537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 Computation</a:t>
            </a:r>
          </a:p>
        </p:txBody>
      </p:sp>
      <p:sp>
        <p:nvSpPr>
          <p:cNvPr id="5427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Histogram is a frequently used computation for </a:t>
            </a:r>
            <a:r>
              <a:rPr lang="en-US" dirty="0">
                <a:solidFill>
                  <a:srgbClr val="00B050"/>
                </a:solidFill>
              </a:rPr>
              <a:t>reducing the dimensionality and extracting notable features </a:t>
            </a:r>
            <a:r>
              <a:rPr lang="en-US" dirty="0"/>
              <a:t>and patterns from large data sets</a:t>
            </a:r>
          </a:p>
          <a:p>
            <a:pPr lvl="1"/>
            <a:r>
              <a:rPr lang="en-US" dirty="0"/>
              <a:t>Feature extraction for object recognition in images</a:t>
            </a:r>
          </a:p>
          <a:p>
            <a:pPr lvl="1"/>
            <a:r>
              <a:rPr lang="en-US" dirty="0"/>
              <a:t>Fraud detection in credit card transactions</a:t>
            </a:r>
          </a:p>
          <a:p>
            <a:pPr lvl="1"/>
            <a:r>
              <a:rPr lang="en-US" dirty="0"/>
              <a:t>Correlating heavenly object movements in astrophysics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Basic histograms - for </a:t>
            </a:r>
            <a:r>
              <a:rPr lang="en-US" dirty="0">
                <a:solidFill>
                  <a:srgbClr val="0070C0"/>
                </a:solidFill>
              </a:rPr>
              <a:t>each element in the data set, use the value to identify a “bin” to increment</a:t>
            </a:r>
          </a:p>
          <a:p>
            <a:pPr lvl="1"/>
            <a:r>
              <a:rPr lang="en-US" dirty="0"/>
              <a:t>Divide possible input value range into “bins”</a:t>
            </a:r>
          </a:p>
          <a:p>
            <a:pPr lvl="1"/>
            <a:r>
              <a:rPr lang="en-US" dirty="0"/>
              <a:t>Associate a counter to each bin</a:t>
            </a:r>
          </a:p>
          <a:p>
            <a:pPr lvl="1"/>
            <a:r>
              <a:rPr lang="en-US" dirty="0"/>
              <a:t>For each input element, examine its value and determine the bin it falls into and increment the counter for that bin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4378F-8AD8-8946-ACCE-F7A0E9C78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610">
            <a:extLst>
              <a:ext uri="{FF2B5EF4-FFF2-40B4-BE49-F238E27FC236}">
                <a16:creationId xmlns:a16="http://schemas.microsoft.com/office/drawing/2014/main" id="{09865BEE-1DFF-3E4F-995A-40BA3358D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1996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8753805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B48D024-AC4E-4D9F-A6E8-34C2004AA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an Ideal Compression Format?</a:t>
            </a:r>
            <a:endParaRPr lang="en-CH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710AE51-B05B-1B46-8B1C-4A5AC0813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72608"/>
          </a:xfrm>
        </p:spPr>
        <p:txBody>
          <a:bodyPr>
            <a:noAutofit/>
          </a:bodyPr>
          <a:lstStyle/>
          <a:p>
            <a:r>
              <a:rPr lang="en-US" dirty="0"/>
              <a:t>A sparse matrix compression mechanism that:</a:t>
            </a:r>
          </a:p>
          <a:p>
            <a:pPr lvl="1"/>
            <a:endParaRPr lang="en-US" dirty="0"/>
          </a:p>
          <a:p>
            <a:pPr lvl="1"/>
            <a:r>
              <a:rPr lang="en-US" dirty="0">
                <a:solidFill>
                  <a:srgbClr val="00B050"/>
                </a:solidFill>
              </a:rPr>
              <a:t>Minimizes </a:t>
            </a:r>
            <a:r>
              <a:rPr lang="en-US" dirty="0"/>
              <a:t>the indexing </a:t>
            </a:r>
            <a:r>
              <a:rPr lang="en-US" dirty="0">
                <a:solidFill>
                  <a:srgbClr val="00B050"/>
                </a:solidFill>
              </a:rPr>
              <a:t>overheads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Can be used across a </a:t>
            </a:r>
            <a:r>
              <a:rPr lang="en-US" dirty="0">
                <a:solidFill>
                  <a:srgbClr val="00B050"/>
                </a:solidFill>
              </a:rPr>
              <a:t>wide range of sparse matrices </a:t>
            </a:r>
            <a:r>
              <a:rPr lang="en-US" dirty="0"/>
              <a:t>and sparse matrix operations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Enables </a:t>
            </a:r>
            <a:r>
              <a:rPr lang="en-US" dirty="0">
                <a:solidFill>
                  <a:srgbClr val="00B050"/>
                </a:solidFill>
              </a:rPr>
              <a:t>high compression ratio</a:t>
            </a:r>
          </a:p>
          <a:p>
            <a:pPr lvl="1"/>
            <a:endParaRPr lang="en-US" dirty="0">
              <a:solidFill>
                <a:srgbClr val="00B050"/>
              </a:solidFill>
            </a:endParaRPr>
          </a:p>
          <a:p>
            <a:r>
              <a:rPr lang="en-US" dirty="0"/>
              <a:t>SMASH</a:t>
            </a:r>
            <a:r>
              <a:rPr lang="en-US" baseline="30000" dirty="0"/>
              <a:t>*</a:t>
            </a:r>
            <a:r>
              <a:rPr lang="en-US" dirty="0"/>
              <a:t> proposes a bitmap-based compression format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DE77B5-6FEE-0143-9E4A-8426E29C00BC}"/>
              </a:ext>
            </a:extLst>
          </p:cNvPr>
          <p:cNvSpPr txBox="1"/>
          <p:nvPr/>
        </p:nvSpPr>
        <p:spPr>
          <a:xfrm>
            <a:off x="228601" y="6381328"/>
            <a:ext cx="7655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000" baseline="30000" dirty="0"/>
              <a:t>* </a:t>
            </a:r>
            <a:r>
              <a:rPr lang="en-US" sz="1000" dirty="0" err="1"/>
              <a:t>Kanellopoulos</a:t>
            </a:r>
            <a:r>
              <a:rPr lang="en-US" sz="1000" dirty="0"/>
              <a:t> et al., "SMASH: Co-designing Software Compression and Hardware-Accelerated Indexing for Efficient Sparse Matrix Operations," MICRO 2019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238526E-1EFF-B54C-AC3E-327FD1CCA9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98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815DE6A-8422-48B2-AF30-1CAB5E378C6B}"/>
              </a:ext>
            </a:extLst>
          </p:cNvPr>
          <p:cNvCxnSpPr>
            <a:cxnSpLocks/>
            <a:stCxn id="10" idx="3"/>
            <a:endCxn id="12" idx="1"/>
          </p:cNvCxnSpPr>
          <p:nvPr/>
        </p:nvCxnSpPr>
        <p:spPr>
          <a:xfrm>
            <a:off x="3675240" y="4167449"/>
            <a:ext cx="1717261" cy="0"/>
          </a:xfrm>
          <a:prstGeom prst="straightConnector1">
            <a:avLst/>
          </a:prstGeom>
          <a:ln w="7302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7FF45C68-6A0A-4940-BBE7-C90A5628F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0" y="171112"/>
            <a:ext cx="9320005" cy="606084"/>
          </a:xfrm>
        </p:spPr>
        <p:txBody>
          <a:bodyPr>
            <a:normAutofit fontScale="90000"/>
          </a:bodyPr>
          <a:lstStyle/>
          <a:p>
            <a:r>
              <a:rPr lang="en-US" dirty="0"/>
              <a:t>SMASH: Key Idea</a:t>
            </a:r>
            <a:endParaRPr lang="en-CH" sz="33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9605492-5502-4CE1-85C0-D2AA551FD9DF}"/>
              </a:ext>
            </a:extLst>
          </p:cNvPr>
          <p:cNvSpPr/>
          <p:nvPr/>
        </p:nvSpPr>
        <p:spPr>
          <a:xfrm>
            <a:off x="169011" y="3220103"/>
            <a:ext cx="3506229" cy="189469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Efficient compression using a Hierarchy of Bitmaps</a:t>
            </a:r>
            <a:endParaRPr lang="en-CH" sz="3000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B8107A-E002-4A81-8180-718DE0C386AB}"/>
              </a:ext>
            </a:extLst>
          </p:cNvPr>
          <p:cNvSpPr txBox="1"/>
          <p:nvPr/>
        </p:nvSpPr>
        <p:spPr>
          <a:xfrm>
            <a:off x="937361" y="2589994"/>
            <a:ext cx="17944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Software</a:t>
            </a:r>
            <a:endParaRPr lang="en-CH" sz="30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3178652-B6D0-4B7B-933B-7B3B3F9B96B4}"/>
              </a:ext>
            </a:extLst>
          </p:cNvPr>
          <p:cNvSpPr/>
          <p:nvPr/>
        </p:nvSpPr>
        <p:spPr>
          <a:xfrm>
            <a:off x="5392501" y="3220103"/>
            <a:ext cx="3664606" cy="1894691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Unit that scans bitmaps to  accelerate indexing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D4D495-C145-4ED7-87EF-1B9A91E9CC08}"/>
              </a:ext>
            </a:extLst>
          </p:cNvPr>
          <p:cNvSpPr txBox="1"/>
          <p:nvPr/>
        </p:nvSpPr>
        <p:spPr>
          <a:xfrm>
            <a:off x="6160850" y="2589994"/>
            <a:ext cx="19622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Hardware</a:t>
            </a:r>
            <a:endParaRPr lang="en-CH" sz="30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830B798-4442-4574-A58B-211882AB9478}"/>
              </a:ext>
            </a:extLst>
          </p:cNvPr>
          <p:cNvSpPr/>
          <p:nvPr/>
        </p:nvSpPr>
        <p:spPr>
          <a:xfrm>
            <a:off x="3383732" y="5245334"/>
            <a:ext cx="2376536" cy="87657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SMASH ISA</a:t>
            </a:r>
            <a:endParaRPr lang="en-CH" sz="3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2BFD50E-A6CF-4BAC-9821-813FB50937C4}"/>
              </a:ext>
            </a:extLst>
          </p:cNvPr>
          <p:cNvSpPr txBox="1"/>
          <p:nvPr/>
        </p:nvSpPr>
        <p:spPr>
          <a:xfrm>
            <a:off x="243034" y="953433"/>
            <a:ext cx="83614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Hardware/Software cooperative mechanism:</a:t>
            </a:r>
          </a:p>
          <a:p>
            <a:pPr marL="288000" indent="-288000">
              <a:buFont typeface="Arial" panose="020B0604020202020204" pitchFamily="34" charset="0"/>
              <a:buChar char="•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Enables </a:t>
            </a:r>
            <a:r>
              <a:rPr lang="en-US" sz="2000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highly-efficient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sparse matrix compression and computation</a:t>
            </a:r>
          </a:p>
          <a:p>
            <a:pPr marL="288000" indent="-288000">
              <a:buFont typeface="Arial" panose="020B0604020202020204" pitchFamily="34" charset="0"/>
              <a:buChar char="•"/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General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across a diverse set of sparse matrices and sparse matrix operations</a:t>
            </a:r>
            <a:endParaRPr lang="en-C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A676D78B-CE65-4D4B-92E3-E439B1B869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61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26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3" grpId="0"/>
      <p:bldP spid="15" grpId="0" animBg="1"/>
      <p:bldP spid="3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D368185-246B-410A-812C-4615F43FD731}"/>
              </a:ext>
            </a:extLst>
          </p:cNvPr>
          <p:cNvSpPr txBox="1"/>
          <p:nvPr/>
        </p:nvSpPr>
        <p:spPr>
          <a:xfrm>
            <a:off x="323528" y="4284945"/>
            <a:ext cx="8424936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sz="30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Encodes the positions of non-zero elements</a:t>
            </a:r>
          </a:p>
          <a:p>
            <a:r>
              <a:rPr lang="en-US" sz="30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using bits to</a:t>
            </a:r>
            <a:r>
              <a:rPr lang="en-US" sz="3075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7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maintain</a:t>
            </a:r>
            <a:r>
              <a:rPr lang="en-US" sz="3075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low storage overhead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6AB16B9-DA02-4972-8663-900FDC3A1CA4}"/>
              </a:ext>
            </a:extLst>
          </p:cNvPr>
          <p:cNvSpPr txBox="1"/>
          <p:nvPr/>
        </p:nvSpPr>
        <p:spPr>
          <a:xfrm>
            <a:off x="9096513" y="2916906"/>
            <a:ext cx="444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/>
          </a:p>
          <a:p>
            <a:pPr marL="257175" indent="-257175">
              <a:buFont typeface="Arial" panose="020B0604020202020204" pitchFamily="34" charset="0"/>
              <a:buChar char="•"/>
            </a:pPr>
            <a:endParaRPr lang="en-CH" b="1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B551596-8C6C-47D5-AA03-1C2D026EF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SMASH: Software Compression Scheme (I)</a:t>
            </a:r>
            <a:endParaRPr lang="en-CH" sz="3600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0538DF1-AD69-4FFE-91AC-C25B71674B63}"/>
              </a:ext>
            </a:extLst>
          </p:cNvPr>
          <p:cNvSpPr/>
          <p:nvPr/>
        </p:nvSpPr>
        <p:spPr>
          <a:xfrm>
            <a:off x="2649947" y="1766748"/>
            <a:ext cx="3506229" cy="189469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Efficient compression using a Hierarchy of Bitmaps</a:t>
            </a:r>
            <a:endParaRPr lang="en-CH" sz="3000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4C6AA0-BFEF-4C9E-8A54-5418FAB445AD}"/>
              </a:ext>
            </a:extLst>
          </p:cNvPr>
          <p:cNvSpPr txBox="1"/>
          <p:nvPr/>
        </p:nvSpPr>
        <p:spPr>
          <a:xfrm>
            <a:off x="3505851" y="1124744"/>
            <a:ext cx="17944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Software</a:t>
            </a:r>
            <a:endParaRPr lang="en-CH" sz="30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8882F7F7-B1BD-E24E-B7ED-ACB0290046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86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909916AF-9FF7-4887-B9C3-F51CA55A2C3B}"/>
              </a:ext>
            </a:extLst>
          </p:cNvPr>
          <p:cNvSpPr/>
          <p:nvPr/>
        </p:nvSpPr>
        <p:spPr>
          <a:xfrm>
            <a:off x="4510256" y="2899732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4DE2265-EFEC-4E27-B66C-B97F4B4D1052}"/>
              </a:ext>
            </a:extLst>
          </p:cNvPr>
          <p:cNvSpPr/>
          <p:nvPr/>
        </p:nvSpPr>
        <p:spPr>
          <a:xfrm>
            <a:off x="4836491" y="2899732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5268146-635D-42A8-8681-6C6D57C00FE3}"/>
              </a:ext>
            </a:extLst>
          </p:cNvPr>
          <p:cNvSpPr/>
          <p:nvPr/>
        </p:nvSpPr>
        <p:spPr>
          <a:xfrm>
            <a:off x="5162727" y="2899732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E482275-B04B-42B9-A4A6-D81A6D5A5E3B}"/>
              </a:ext>
            </a:extLst>
          </p:cNvPr>
          <p:cNvSpPr/>
          <p:nvPr/>
        </p:nvSpPr>
        <p:spPr>
          <a:xfrm>
            <a:off x="5484940" y="2899732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D363B2A-8A9B-428A-B0FA-FC6C4A90856F}"/>
              </a:ext>
            </a:extLst>
          </p:cNvPr>
          <p:cNvSpPr/>
          <p:nvPr/>
        </p:nvSpPr>
        <p:spPr>
          <a:xfrm>
            <a:off x="4510256" y="3220187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669DF21B-389D-430D-AB7F-D6211584B1F4}"/>
              </a:ext>
            </a:extLst>
          </p:cNvPr>
          <p:cNvSpPr/>
          <p:nvPr/>
        </p:nvSpPr>
        <p:spPr>
          <a:xfrm>
            <a:off x="4836491" y="3220187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336F230-CCBA-4DB6-9354-BBF04A451B28}"/>
              </a:ext>
            </a:extLst>
          </p:cNvPr>
          <p:cNvSpPr/>
          <p:nvPr/>
        </p:nvSpPr>
        <p:spPr>
          <a:xfrm>
            <a:off x="5162727" y="3220187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EF92EB9-75B6-4FDF-9D1F-7209ED8915EF}"/>
              </a:ext>
            </a:extLst>
          </p:cNvPr>
          <p:cNvSpPr/>
          <p:nvPr/>
        </p:nvSpPr>
        <p:spPr>
          <a:xfrm>
            <a:off x="5484940" y="3220187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55F6C7E4-82B7-4608-959B-F51C1FD03F7F}"/>
              </a:ext>
            </a:extLst>
          </p:cNvPr>
          <p:cNvSpPr/>
          <p:nvPr/>
        </p:nvSpPr>
        <p:spPr>
          <a:xfrm>
            <a:off x="4510256" y="3540643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2F58EBB-1B0E-43E8-8E3C-16B117C18231}"/>
              </a:ext>
            </a:extLst>
          </p:cNvPr>
          <p:cNvSpPr/>
          <p:nvPr/>
        </p:nvSpPr>
        <p:spPr>
          <a:xfrm>
            <a:off x="4836491" y="3540643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846B02E-6523-4DBF-8623-3EFEFD985B38}"/>
              </a:ext>
            </a:extLst>
          </p:cNvPr>
          <p:cNvSpPr/>
          <p:nvPr/>
        </p:nvSpPr>
        <p:spPr>
          <a:xfrm>
            <a:off x="5162727" y="3540643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8485168-F2C7-43DB-9B0D-D5DF74732CD3}"/>
              </a:ext>
            </a:extLst>
          </p:cNvPr>
          <p:cNvSpPr/>
          <p:nvPr/>
        </p:nvSpPr>
        <p:spPr>
          <a:xfrm>
            <a:off x="5484940" y="3540643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A410DA2-EC6E-4526-8E53-1ED3A7ACD093}"/>
              </a:ext>
            </a:extLst>
          </p:cNvPr>
          <p:cNvSpPr/>
          <p:nvPr/>
        </p:nvSpPr>
        <p:spPr>
          <a:xfrm>
            <a:off x="4510256" y="3844790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D66B9EC-39F5-440B-94ED-FF961F599486}"/>
              </a:ext>
            </a:extLst>
          </p:cNvPr>
          <p:cNvSpPr/>
          <p:nvPr/>
        </p:nvSpPr>
        <p:spPr>
          <a:xfrm>
            <a:off x="4836491" y="3844790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EE6EA22-3A02-41B6-BF60-3C6D341208BF}"/>
              </a:ext>
            </a:extLst>
          </p:cNvPr>
          <p:cNvSpPr/>
          <p:nvPr/>
        </p:nvSpPr>
        <p:spPr>
          <a:xfrm>
            <a:off x="5162727" y="3844790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6F1B437-BA31-484F-8801-2E91A8AA4E50}"/>
              </a:ext>
            </a:extLst>
          </p:cNvPr>
          <p:cNvSpPr/>
          <p:nvPr/>
        </p:nvSpPr>
        <p:spPr>
          <a:xfrm>
            <a:off x="5484940" y="3844790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7" name="MATRIX">
            <a:extLst>
              <a:ext uri="{FF2B5EF4-FFF2-40B4-BE49-F238E27FC236}">
                <a16:creationId xmlns:a16="http://schemas.microsoft.com/office/drawing/2014/main" id="{783A7695-B9E4-40EB-8B3A-D7501E91B460}"/>
              </a:ext>
            </a:extLst>
          </p:cNvPr>
          <p:cNvSpPr/>
          <p:nvPr/>
        </p:nvSpPr>
        <p:spPr>
          <a:xfrm>
            <a:off x="491859" y="2914166"/>
            <a:ext cx="3070122" cy="1657745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77B1A9-3A68-4F20-A0AC-39FC683FD055}"/>
              </a:ext>
            </a:extLst>
          </p:cNvPr>
          <p:cNvSpPr txBox="1"/>
          <p:nvPr/>
        </p:nvSpPr>
        <p:spPr>
          <a:xfrm>
            <a:off x="157146" y="1280204"/>
            <a:ext cx="8672421" cy="900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Encodes if a block of the matrix contains </a:t>
            </a:r>
          </a:p>
          <a:p>
            <a:pPr algn="ctr"/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any non-zero element </a:t>
            </a:r>
            <a:endParaRPr lang="en-US" sz="2625" u="sng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ED903F-7A39-4AF6-8BA9-7D158B76BB07}"/>
              </a:ext>
            </a:extLst>
          </p:cNvPr>
          <p:cNvSpPr/>
          <p:nvPr/>
        </p:nvSpPr>
        <p:spPr>
          <a:xfrm>
            <a:off x="4516654" y="2914166"/>
            <a:ext cx="326236" cy="320456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Bitmap">
            <a:extLst>
              <a:ext uri="{FF2B5EF4-FFF2-40B4-BE49-F238E27FC236}">
                <a16:creationId xmlns:a16="http://schemas.microsoft.com/office/drawing/2014/main" id="{B1217ED1-E5B0-449F-A02D-BD91B0AD38E2}"/>
              </a:ext>
            </a:extLst>
          </p:cNvPr>
          <p:cNvSpPr/>
          <p:nvPr/>
        </p:nvSpPr>
        <p:spPr>
          <a:xfrm>
            <a:off x="4545640" y="2487113"/>
            <a:ext cx="1340132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BITMAP</a:t>
            </a:r>
            <a:endParaRPr lang="en-CH" sz="22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9359B40-BF86-46A7-90E4-E84C5F3658CD}"/>
              </a:ext>
            </a:extLst>
          </p:cNvPr>
          <p:cNvSpPr/>
          <p:nvPr/>
        </p:nvSpPr>
        <p:spPr>
          <a:xfrm>
            <a:off x="4842889" y="2914166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6E99A24-11E2-43AD-8D16-8C64383870C6}"/>
              </a:ext>
            </a:extLst>
          </p:cNvPr>
          <p:cNvSpPr/>
          <p:nvPr/>
        </p:nvSpPr>
        <p:spPr>
          <a:xfrm>
            <a:off x="5169125" y="2914166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4F796E0-4871-4A07-A0B4-498E8B06CB4A}"/>
              </a:ext>
            </a:extLst>
          </p:cNvPr>
          <p:cNvSpPr/>
          <p:nvPr/>
        </p:nvSpPr>
        <p:spPr>
          <a:xfrm>
            <a:off x="5491338" y="2914166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D57E8D5-E1A7-42B9-B408-83B67A8CC812}"/>
              </a:ext>
            </a:extLst>
          </p:cNvPr>
          <p:cNvSpPr/>
          <p:nvPr/>
        </p:nvSpPr>
        <p:spPr>
          <a:xfrm>
            <a:off x="4516654" y="3234621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5051C63-5D41-4687-A293-5B7C8D72743E}"/>
              </a:ext>
            </a:extLst>
          </p:cNvPr>
          <p:cNvSpPr/>
          <p:nvPr/>
        </p:nvSpPr>
        <p:spPr>
          <a:xfrm>
            <a:off x="4842889" y="3234621"/>
            <a:ext cx="326236" cy="320456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C784373-6406-47B2-AF58-9786140589FB}"/>
              </a:ext>
            </a:extLst>
          </p:cNvPr>
          <p:cNvSpPr/>
          <p:nvPr/>
        </p:nvSpPr>
        <p:spPr>
          <a:xfrm>
            <a:off x="5169125" y="3234621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44B1FD-E3BB-4252-B472-2E62274F284B}"/>
              </a:ext>
            </a:extLst>
          </p:cNvPr>
          <p:cNvSpPr/>
          <p:nvPr/>
        </p:nvSpPr>
        <p:spPr>
          <a:xfrm>
            <a:off x="5491338" y="3234621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5D2FCA1-5B81-444F-9B6A-93C4205DE091}"/>
              </a:ext>
            </a:extLst>
          </p:cNvPr>
          <p:cNvSpPr/>
          <p:nvPr/>
        </p:nvSpPr>
        <p:spPr>
          <a:xfrm>
            <a:off x="4516654" y="3555077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BE29C19-CE72-47B7-A734-E42B52E0C340}"/>
              </a:ext>
            </a:extLst>
          </p:cNvPr>
          <p:cNvSpPr/>
          <p:nvPr/>
        </p:nvSpPr>
        <p:spPr>
          <a:xfrm>
            <a:off x="4842889" y="3555077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E377921-B027-48FD-B5CA-6D02A68B079E}"/>
              </a:ext>
            </a:extLst>
          </p:cNvPr>
          <p:cNvSpPr/>
          <p:nvPr/>
        </p:nvSpPr>
        <p:spPr>
          <a:xfrm>
            <a:off x="5169125" y="3555077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273E784-22E4-4C4A-A438-4E9BD86044EE}"/>
              </a:ext>
            </a:extLst>
          </p:cNvPr>
          <p:cNvSpPr/>
          <p:nvPr/>
        </p:nvSpPr>
        <p:spPr>
          <a:xfrm>
            <a:off x="5491338" y="3555077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C94502A-7BF3-4C48-9AAF-025903FD99B4}"/>
              </a:ext>
            </a:extLst>
          </p:cNvPr>
          <p:cNvSpPr/>
          <p:nvPr/>
        </p:nvSpPr>
        <p:spPr>
          <a:xfrm>
            <a:off x="4516654" y="3859224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A47CDAB-AF63-4C25-B856-079ECEB53D90}"/>
              </a:ext>
            </a:extLst>
          </p:cNvPr>
          <p:cNvSpPr/>
          <p:nvPr/>
        </p:nvSpPr>
        <p:spPr>
          <a:xfrm>
            <a:off x="4842889" y="3859224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1FDCF96-DBF7-4A6C-8064-7D8391175B4F}"/>
              </a:ext>
            </a:extLst>
          </p:cNvPr>
          <p:cNvSpPr/>
          <p:nvPr/>
        </p:nvSpPr>
        <p:spPr>
          <a:xfrm>
            <a:off x="5169125" y="3859224"/>
            <a:ext cx="326236" cy="320456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21D2DDA-358A-4CEE-82B4-C4F6CF1344B4}"/>
              </a:ext>
            </a:extLst>
          </p:cNvPr>
          <p:cNvSpPr/>
          <p:nvPr/>
        </p:nvSpPr>
        <p:spPr>
          <a:xfrm>
            <a:off x="5491338" y="3859224"/>
            <a:ext cx="326236" cy="320456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00180635-11BC-4C3F-9EB0-ADBD5B5B4341}"/>
              </a:ext>
            </a:extLst>
          </p:cNvPr>
          <p:cNvCxnSpPr>
            <a:cxnSpLocks/>
          </p:cNvCxnSpPr>
          <p:nvPr/>
        </p:nvCxnSpPr>
        <p:spPr>
          <a:xfrm flipH="1">
            <a:off x="6055602" y="3555077"/>
            <a:ext cx="374319" cy="0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FEC9FB76-3D86-44BF-905B-96081E6E25D4}"/>
              </a:ext>
            </a:extLst>
          </p:cNvPr>
          <p:cNvSpPr txBox="1"/>
          <p:nvPr/>
        </p:nvSpPr>
        <p:spPr>
          <a:xfrm>
            <a:off x="6609894" y="2875477"/>
            <a:ext cx="2219673" cy="13042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Might contain high number of zero bits</a:t>
            </a:r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C0C6C20A-486D-4A30-8F40-901DBA8FD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SMASH: Software Compression Scheme (II)</a:t>
            </a:r>
            <a:endParaRPr lang="en-CH" sz="3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1CB6FD-B95E-4B98-9943-0FC5BC8A8A0B}"/>
              </a:ext>
            </a:extLst>
          </p:cNvPr>
          <p:cNvSpPr/>
          <p:nvPr/>
        </p:nvSpPr>
        <p:spPr>
          <a:xfrm>
            <a:off x="124871" y="869048"/>
            <a:ext cx="130997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BITMAP:</a:t>
            </a:r>
            <a:endParaRPr lang="en-CH" sz="23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7320A45-A275-4E40-9E92-506AF79D4050}"/>
              </a:ext>
            </a:extLst>
          </p:cNvPr>
          <p:cNvSpPr/>
          <p:nvPr/>
        </p:nvSpPr>
        <p:spPr>
          <a:xfrm>
            <a:off x="1362733" y="2387058"/>
            <a:ext cx="1187954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MATRIX</a:t>
            </a:r>
            <a:endParaRPr lang="en-CH" sz="22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9" name="DIV_1">
            <a:extLst>
              <a:ext uri="{FF2B5EF4-FFF2-40B4-BE49-F238E27FC236}">
                <a16:creationId xmlns:a16="http://schemas.microsoft.com/office/drawing/2014/main" id="{E1CC3E23-36DC-48DD-8A7B-23EF95DEF632}"/>
              </a:ext>
            </a:extLst>
          </p:cNvPr>
          <p:cNvSpPr/>
          <p:nvPr/>
        </p:nvSpPr>
        <p:spPr>
          <a:xfrm>
            <a:off x="491857" y="2914166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0" name="DIV_2">
            <a:extLst>
              <a:ext uri="{FF2B5EF4-FFF2-40B4-BE49-F238E27FC236}">
                <a16:creationId xmlns:a16="http://schemas.microsoft.com/office/drawing/2014/main" id="{6B191C7D-8241-4C50-BF6D-E2E0BDF34C90}"/>
              </a:ext>
            </a:extLst>
          </p:cNvPr>
          <p:cNvSpPr/>
          <p:nvPr/>
        </p:nvSpPr>
        <p:spPr>
          <a:xfrm>
            <a:off x="1259388" y="2914165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1" name="DIV_3">
            <a:extLst>
              <a:ext uri="{FF2B5EF4-FFF2-40B4-BE49-F238E27FC236}">
                <a16:creationId xmlns:a16="http://schemas.microsoft.com/office/drawing/2014/main" id="{562FD079-41A3-4180-B0CB-8E5A9D97DC29}"/>
              </a:ext>
            </a:extLst>
          </p:cNvPr>
          <p:cNvSpPr/>
          <p:nvPr/>
        </p:nvSpPr>
        <p:spPr>
          <a:xfrm>
            <a:off x="2026918" y="2914165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DIV_4">
            <a:extLst>
              <a:ext uri="{FF2B5EF4-FFF2-40B4-BE49-F238E27FC236}">
                <a16:creationId xmlns:a16="http://schemas.microsoft.com/office/drawing/2014/main" id="{5B5D51A9-EC70-4CC0-B027-4B34E9C8DC18}"/>
              </a:ext>
            </a:extLst>
          </p:cNvPr>
          <p:cNvSpPr/>
          <p:nvPr/>
        </p:nvSpPr>
        <p:spPr>
          <a:xfrm>
            <a:off x="2794449" y="2914164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DIV_5">
            <a:extLst>
              <a:ext uri="{FF2B5EF4-FFF2-40B4-BE49-F238E27FC236}">
                <a16:creationId xmlns:a16="http://schemas.microsoft.com/office/drawing/2014/main" id="{78B40AFC-C00F-4C5D-915B-39D2B21B7EBE}"/>
              </a:ext>
            </a:extLst>
          </p:cNvPr>
          <p:cNvSpPr/>
          <p:nvPr/>
        </p:nvSpPr>
        <p:spPr>
          <a:xfrm>
            <a:off x="492446" y="3328603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4" name="DIV_6">
            <a:extLst>
              <a:ext uri="{FF2B5EF4-FFF2-40B4-BE49-F238E27FC236}">
                <a16:creationId xmlns:a16="http://schemas.microsoft.com/office/drawing/2014/main" id="{06B37B13-B644-46F7-B776-190256AA1B17}"/>
              </a:ext>
            </a:extLst>
          </p:cNvPr>
          <p:cNvSpPr/>
          <p:nvPr/>
        </p:nvSpPr>
        <p:spPr>
          <a:xfrm>
            <a:off x="1257000" y="3328603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5" name="DIV_7">
            <a:extLst>
              <a:ext uri="{FF2B5EF4-FFF2-40B4-BE49-F238E27FC236}">
                <a16:creationId xmlns:a16="http://schemas.microsoft.com/office/drawing/2014/main" id="{A0DCE99E-0F01-4B68-8E5F-77116008D1CC}"/>
              </a:ext>
            </a:extLst>
          </p:cNvPr>
          <p:cNvSpPr/>
          <p:nvPr/>
        </p:nvSpPr>
        <p:spPr>
          <a:xfrm>
            <a:off x="2021554" y="3328603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DIV_8">
            <a:extLst>
              <a:ext uri="{FF2B5EF4-FFF2-40B4-BE49-F238E27FC236}">
                <a16:creationId xmlns:a16="http://schemas.microsoft.com/office/drawing/2014/main" id="{94A1790C-5BAC-48D0-928A-E6F85CFA66CB}"/>
              </a:ext>
            </a:extLst>
          </p:cNvPr>
          <p:cNvSpPr/>
          <p:nvPr/>
        </p:nvSpPr>
        <p:spPr>
          <a:xfrm>
            <a:off x="2791345" y="3328603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7" name="DIV_9">
            <a:extLst>
              <a:ext uri="{FF2B5EF4-FFF2-40B4-BE49-F238E27FC236}">
                <a16:creationId xmlns:a16="http://schemas.microsoft.com/office/drawing/2014/main" id="{8D88C9E9-5FE9-4A74-A152-6A7E5738D54E}"/>
              </a:ext>
            </a:extLst>
          </p:cNvPr>
          <p:cNvSpPr/>
          <p:nvPr/>
        </p:nvSpPr>
        <p:spPr>
          <a:xfrm>
            <a:off x="491857" y="3744101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DIV_10">
            <a:extLst>
              <a:ext uri="{FF2B5EF4-FFF2-40B4-BE49-F238E27FC236}">
                <a16:creationId xmlns:a16="http://schemas.microsoft.com/office/drawing/2014/main" id="{A71DA88C-D725-405C-8587-04DC4E23A746}"/>
              </a:ext>
            </a:extLst>
          </p:cNvPr>
          <p:cNvSpPr/>
          <p:nvPr/>
        </p:nvSpPr>
        <p:spPr>
          <a:xfrm>
            <a:off x="1253895" y="3743039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DIV_11">
            <a:extLst>
              <a:ext uri="{FF2B5EF4-FFF2-40B4-BE49-F238E27FC236}">
                <a16:creationId xmlns:a16="http://schemas.microsoft.com/office/drawing/2014/main" id="{B0BAD1BC-DECA-4892-A1C0-7870A98EB886}"/>
              </a:ext>
            </a:extLst>
          </p:cNvPr>
          <p:cNvSpPr/>
          <p:nvPr/>
        </p:nvSpPr>
        <p:spPr>
          <a:xfrm>
            <a:off x="2023814" y="3743038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DIV_12">
            <a:extLst>
              <a:ext uri="{FF2B5EF4-FFF2-40B4-BE49-F238E27FC236}">
                <a16:creationId xmlns:a16="http://schemas.microsoft.com/office/drawing/2014/main" id="{51131A21-009C-4557-A1C3-2D51E9BFC6D0}"/>
              </a:ext>
            </a:extLst>
          </p:cNvPr>
          <p:cNvSpPr/>
          <p:nvPr/>
        </p:nvSpPr>
        <p:spPr>
          <a:xfrm>
            <a:off x="2791345" y="3741977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1" name="DIV_13">
            <a:extLst>
              <a:ext uri="{FF2B5EF4-FFF2-40B4-BE49-F238E27FC236}">
                <a16:creationId xmlns:a16="http://schemas.microsoft.com/office/drawing/2014/main" id="{05CC8BFC-0A70-4068-8124-7FBBD60D99AE}"/>
              </a:ext>
            </a:extLst>
          </p:cNvPr>
          <p:cNvSpPr/>
          <p:nvPr/>
        </p:nvSpPr>
        <p:spPr>
          <a:xfrm>
            <a:off x="491856" y="4160140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" name="DIV_14">
            <a:extLst>
              <a:ext uri="{FF2B5EF4-FFF2-40B4-BE49-F238E27FC236}">
                <a16:creationId xmlns:a16="http://schemas.microsoft.com/office/drawing/2014/main" id="{FF507E07-B97B-4B9B-9163-259BA18973BB}"/>
              </a:ext>
            </a:extLst>
          </p:cNvPr>
          <p:cNvSpPr/>
          <p:nvPr/>
        </p:nvSpPr>
        <p:spPr>
          <a:xfrm>
            <a:off x="1253894" y="4156412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3" name="DIV_15">
            <a:extLst>
              <a:ext uri="{FF2B5EF4-FFF2-40B4-BE49-F238E27FC236}">
                <a16:creationId xmlns:a16="http://schemas.microsoft.com/office/drawing/2014/main" id="{9D445778-7BE3-4A32-84A0-24DA53683A7F}"/>
              </a:ext>
            </a:extLst>
          </p:cNvPr>
          <p:cNvSpPr/>
          <p:nvPr/>
        </p:nvSpPr>
        <p:spPr>
          <a:xfrm>
            <a:off x="2023813" y="4156412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4" name="DIV_16">
            <a:extLst>
              <a:ext uri="{FF2B5EF4-FFF2-40B4-BE49-F238E27FC236}">
                <a16:creationId xmlns:a16="http://schemas.microsoft.com/office/drawing/2014/main" id="{BCF48B9E-D229-4320-B63B-C116A2E17FA9}"/>
              </a:ext>
            </a:extLst>
          </p:cNvPr>
          <p:cNvSpPr/>
          <p:nvPr/>
        </p:nvSpPr>
        <p:spPr>
          <a:xfrm>
            <a:off x="2786369" y="4156412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NZ_1">
            <a:extLst>
              <a:ext uri="{FF2B5EF4-FFF2-40B4-BE49-F238E27FC236}">
                <a16:creationId xmlns:a16="http://schemas.microsoft.com/office/drawing/2014/main" id="{18F411EC-E21C-45B8-9D0A-1AB629FB8AFD}"/>
              </a:ext>
            </a:extLst>
          </p:cNvPr>
          <p:cNvSpPr/>
          <p:nvPr/>
        </p:nvSpPr>
        <p:spPr>
          <a:xfrm>
            <a:off x="494834" y="2914219"/>
            <a:ext cx="767531" cy="415499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ZEROS_2">
            <a:extLst>
              <a:ext uri="{FF2B5EF4-FFF2-40B4-BE49-F238E27FC236}">
                <a16:creationId xmlns:a16="http://schemas.microsoft.com/office/drawing/2014/main" id="{B2DAEB20-6425-48EE-9146-EE8F734512D1}"/>
              </a:ext>
            </a:extLst>
          </p:cNvPr>
          <p:cNvSpPr/>
          <p:nvPr/>
        </p:nvSpPr>
        <p:spPr>
          <a:xfrm>
            <a:off x="1257772" y="2913961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ZEROS_3">
            <a:extLst>
              <a:ext uri="{FF2B5EF4-FFF2-40B4-BE49-F238E27FC236}">
                <a16:creationId xmlns:a16="http://schemas.microsoft.com/office/drawing/2014/main" id="{609A21B5-6B46-437B-BCF4-29E583CB748E}"/>
              </a:ext>
            </a:extLst>
          </p:cNvPr>
          <p:cNvSpPr/>
          <p:nvPr/>
        </p:nvSpPr>
        <p:spPr>
          <a:xfrm>
            <a:off x="2022915" y="2912573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ZEROS_4">
            <a:extLst>
              <a:ext uri="{FF2B5EF4-FFF2-40B4-BE49-F238E27FC236}">
                <a16:creationId xmlns:a16="http://schemas.microsoft.com/office/drawing/2014/main" id="{41BE0ECD-8926-46E2-AC52-C0A1571D45D1}"/>
              </a:ext>
            </a:extLst>
          </p:cNvPr>
          <p:cNvSpPr/>
          <p:nvPr/>
        </p:nvSpPr>
        <p:spPr>
          <a:xfrm>
            <a:off x="2797553" y="2915755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5" name="ZEROS_5">
            <a:extLst>
              <a:ext uri="{FF2B5EF4-FFF2-40B4-BE49-F238E27FC236}">
                <a16:creationId xmlns:a16="http://schemas.microsoft.com/office/drawing/2014/main" id="{8D3DA45F-C213-4913-8538-25026C11CB2D}"/>
              </a:ext>
            </a:extLst>
          </p:cNvPr>
          <p:cNvSpPr/>
          <p:nvPr/>
        </p:nvSpPr>
        <p:spPr>
          <a:xfrm>
            <a:off x="488752" y="3330203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6" name="NZ_2">
            <a:extLst>
              <a:ext uri="{FF2B5EF4-FFF2-40B4-BE49-F238E27FC236}">
                <a16:creationId xmlns:a16="http://schemas.microsoft.com/office/drawing/2014/main" id="{98B45BD9-6218-445F-95B3-2CE3A8D53A6F}"/>
              </a:ext>
            </a:extLst>
          </p:cNvPr>
          <p:cNvSpPr/>
          <p:nvPr/>
        </p:nvSpPr>
        <p:spPr>
          <a:xfrm>
            <a:off x="1259683" y="3329664"/>
            <a:ext cx="767531" cy="415499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7" name="ZEROS_6">
            <a:extLst>
              <a:ext uri="{FF2B5EF4-FFF2-40B4-BE49-F238E27FC236}">
                <a16:creationId xmlns:a16="http://schemas.microsoft.com/office/drawing/2014/main" id="{A08CDFE6-87D1-44C1-9138-54204A7197D7}"/>
              </a:ext>
            </a:extLst>
          </p:cNvPr>
          <p:cNvSpPr/>
          <p:nvPr/>
        </p:nvSpPr>
        <p:spPr>
          <a:xfrm>
            <a:off x="2028469" y="3333717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8" name="ZEROS_6">
            <a:extLst>
              <a:ext uri="{FF2B5EF4-FFF2-40B4-BE49-F238E27FC236}">
                <a16:creationId xmlns:a16="http://schemas.microsoft.com/office/drawing/2014/main" id="{C360C668-8880-4A4C-9E0D-73C8A289F2BE}"/>
              </a:ext>
            </a:extLst>
          </p:cNvPr>
          <p:cNvSpPr/>
          <p:nvPr/>
        </p:nvSpPr>
        <p:spPr>
          <a:xfrm>
            <a:off x="2792896" y="3329439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9" name="ZEROS_6">
            <a:extLst>
              <a:ext uri="{FF2B5EF4-FFF2-40B4-BE49-F238E27FC236}">
                <a16:creationId xmlns:a16="http://schemas.microsoft.com/office/drawing/2014/main" id="{EEDFC5A5-98A1-4C88-9634-2044C2898B43}"/>
              </a:ext>
            </a:extLst>
          </p:cNvPr>
          <p:cNvSpPr/>
          <p:nvPr/>
        </p:nvSpPr>
        <p:spPr>
          <a:xfrm>
            <a:off x="495107" y="3745163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0" name="ZEROS_6">
            <a:extLst>
              <a:ext uri="{FF2B5EF4-FFF2-40B4-BE49-F238E27FC236}">
                <a16:creationId xmlns:a16="http://schemas.microsoft.com/office/drawing/2014/main" id="{D44928A6-9CA4-4477-9249-8FD850C41159}"/>
              </a:ext>
            </a:extLst>
          </p:cNvPr>
          <p:cNvSpPr/>
          <p:nvPr/>
        </p:nvSpPr>
        <p:spPr>
          <a:xfrm>
            <a:off x="1250987" y="3742507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1" name="ZEROS_6">
            <a:extLst>
              <a:ext uri="{FF2B5EF4-FFF2-40B4-BE49-F238E27FC236}">
                <a16:creationId xmlns:a16="http://schemas.microsoft.com/office/drawing/2014/main" id="{03657D94-6AA6-4C5E-8C29-C29B5D723DA8}"/>
              </a:ext>
            </a:extLst>
          </p:cNvPr>
          <p:cNvSpPr/>
          <p:nvPr/>
        </p:nvSpPr>
        <p:spPr>
          <a:xfrm>
            <a:off x="2020389" y="3746523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" name="ZEROS_6">
            <a:extLst>
              <a:ext uri="{FF2B5EF4-FFF2-40B4-BE49-F238E27FC236}">
                <a16:creationId xmlns:a16="http://schemas.microsoft.com/office/drawing/2014/main" id="{4CEB0B69-0F3F-4561-B1F6-5AC2564EB4AE}"/>
              </a:ext>
            </a:extLst>
          </p:cNvPr>
          <p:cNvSpPr/>
          <p:nvPr/>
        </p:nvSpPr>
        <p:spPr>
          <a:xfrm>
            <a:off x="2790891" y="3749747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3" name="ZEROS_6">
            <a:extLst>
              <a:ext uri="{FF2B5EF4-FFF2-40B4-BE49-F238E27FC236}">
                <a16:creationId xmlns:a16="http://schemas.microsoft.com/office/drawing/2014/main" id="{2CD52122-9D0D-4273-A06D-CDA92B151893}"/>
              </a:ext>
            </a:extLst>
          </p:cNvPr>
          <p:cNvSpPr/>
          <p:nvPr/>
        </p:nvSpPr>
        <p:spPr>
          <a:xfrm>
            <a:off x="483456" y="4151829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ZEROS_6">
            <a:extLst>
              <a:ext uri="{FF2B5EF4-FFF2-40B4-BE49-F238E27FC236}">
                <a16:creationId xmlns:a16="http://schemas.microsoft.com/office/drawing/2014/main" id="{64E39527-6175-483B-90EB-AC416FEA4B99}"/>
              </a:ext>
            </a:extLst>
          </p:cNvPr>
          <p:cNvSpPr/>
          <p:nvPr/>
        </p:nvSpPr>
        <p:spPr>
          <a:xfrm>
            <a:off x="1253314" y="4158276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NZ_1">
            <a:extLst>
              <a:ext uri="{FF2B5EF4-FFF2-40B4-BE49-F238E27FC236}">
                <a16:creationId xmlns:a16="http://schemas.microsoft.com/office/drawing/2014/main" id="{9B3EF975-342F-4C44-9F23-9D4252BEFE17}"/>
              </a:ext>
            </a:extLst>
          </p:cNvPr>
          <p:cNvSpPr/>
          <p:nvPr/>
        </p:nvSpPr>
        <p:spPr>
          <a:xfrm>
            <a:off x="2027853" y="4158275"/>
            <a:ext cx="767531" cy="415499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8" name="NZ_1">
            <a:extLst>
              <a:ext uri="{FF2B5EF4-FFF2-40B4-BE49-F238E27FC236}">
                <a16:creationId xmlns:a16="http://schemas.microsoft.com/office/drawing/2014/main" id="{E5DC33CF-47E2-4FA8-BCDB-FC0BE839B723}"/>
              </a:ext>
            </a:extLst>
          </p:cNvPr>
          <p:cNvSpPr/>
          <p:nvPr/>
        </p:nvSpPr>
        <p:spPr>
          <a:xfrm>
            <a:off x="2799294" y="4158969"/>
            <a:ext cx="767531" cy="415499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6F57E5A6-2B3F-4AC6-B0A5-B00AB3A43BB4}"/>
              </a:ext>
            </a:extLst>
          </p:cNvPr>
          <p:cNvSpPr/>
          <p:nvPr/>
        </p:nvSpPr>
        <p:spPr>
          <a:xfrm>
            <a:off x="0" y="4909833"/>
            <a:ext cx="9144000" cy="13975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Idea: Apply the </a:t>
            </a:r>
            <a:r>
              <a:rPr lang="en-US" sz="3400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same encoding recursively</a:t>
            </a:r>
          </a:p>
          <a:p>
            <a:pPr algn="ctr"/>
            <a:r>
              <a:rPr lang="en-US" sz="3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compress more effectively </a:t>
            </a:r>
            <a:endParaRPr lang="en-CH" sz="3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Slide Number Placeholder 4">
            <a:extLst>
              <a:ext uri="{FF2B5EF4-FFF2-40B4-BE49-F238E27FC236}">
                <a16:creationId xmlns:a16="http://schemas.microsoft.com/office/drawing/2014/main" id="{527FBA4E-C662-6E45-9751-1B9740E7F9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41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87" grpId="0" animBg="1"/>
      <p:bldP spid="3" grpId="0" animBg="1"/>
      <p:bldP spid="7" grpId="0" animBg="1"/>
      <p:bldP spid="5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50" grpId="0" animBg="1"/>
      <p:bldP spid="2" grpId="0"/>
      <p:bldP spid="47" grpId="0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56" grpId="0" animBg="1"/>
      <p:bldP spid="53" grpId="0" animBg="1"/>
      <p:bldP spid="55" grpId="0" animBg="1"/>
      <p:bldP spid="57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6" grpId="0" animBg="1"/>
      <p:bldP spid="118" grpId="0" animBg="1"/>
      <p:bldP spid="11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2280299-4A9D-42B3-90BE-601375BCCE0D}"/>
              </a:ext>
            </a:extLst>
          </p:cNvPr>
          <p:cNvSpPr/>
          <p:nvPr/>
        </p:nvSpPr>
        <p:spPr>
          <a:xfrm>
            <a:off x="5223956" y="4049359"/>
            <a:ext cx="3613361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NON-ZERO VALUES ARRAY</a:t>
            </a:r>
            <a:endParaRPr lang="en-CH" sz="225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E0E5B6-75AF-46A1-B9DF-0AE6715B0848}"/>
              </a:ext>
            </a:extLst>
          </p:cNvPr>
          <p:cNvSpPr/>
          <p:nvPr/>
        </p:nvSpPr>
        <p:spPr>
          <a:xfrm>
            <a:off x="243857" y="1816609"/>
            <a:ext cx="386047" cy="299753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7FF7BB-F830-4042-8872-75588E4DDDA5}"/>
              </a:ext>
            </a:extLst>
          </p:cNvPr>
          <p:cNvSpPr/>
          <p:nvPr/>
        </p:nvSpPr>
        <p:spPr>
          <a:xfrm>
            <a:off x="629903" y="1816609"/>
            <a:ext cx="386047" cy="299753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20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42A3EF-5B13-40AB-8E39-5DC9DC90646F}"/>
              </a:ext>
            </a:extLst>
          </p:cNvPr>
          <p:cNvSpPr/>
          <p:nvPr/>
        </p:nvSpPr>
        <p:spPr>
          <a:xfrm>
            <a:off x="1015950" y="1816609"/>
            <a:ext cx="386047" cy="299753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20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05DD1F-BE3D-4F05-A0CC-CDCABFC54B32}"/>
              </a:ext>
            </a:extLst>
          </p:cNvPr>
          <p:cNvSpPr/>
          <p:nvPr/>
        </p:nvSpPr>
        <p:spPr>
          <a:xfrm>
            <a:off x="1401997" y="1816609"/>
            <a:ext cx="386047" cy="299753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20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550A57D-4804-4C66-A0F1-B7C19648B9BB}"/>
              </a:ext>
            </a:extLst>
          </p:cNvPr>
          <p:cNvSpPr/>
          <p:nvPr/>
        </p:nvSpPr>
        <p:spPr>
          <a:xfrm>
            <a:off x="243857" y="2116363"/>
            <a:ext cx="386047" cy="299753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20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65B79B-74F4-4AB8-967E-6B95B869DC1C}"/>
              </a:ext>
            </a:extLst>
          </p:cNvPr>
          <p:cNvSpPr/>
          <p:nvPr/>
        </p:nvSpPr>
        <p:spPr>
          <a:xfrm>
            <a:off x="629903" y="2116363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ysClr val="windowText" lastClr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2131EC-FC5B-4688-88B8-7C0CBD708C92}"/>
              </a:ext>
            </a:extLst>
          </p:cNvPr>
          <p:cNvSpPr/>
          <p:nvPr/>
        </p:nvSpPr>
        <p:spPr>
          <a:xfrm>
            <a:off x="1015950" y="2116362"/>
            <a:ext cx="386047" cy="299753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20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3E66DB-A945-4F12-BC2D-1B448E4EE485}"/>
              </a:ext>
            </a:extLst>
          </p:cNvPr>
          <p:cNvSpPr/>
          <p:nvPr/>
        </p:nvSpPr>
        <p:spPr>
          <a:xfrm>
            <a:off x="1401997" y="2116362"/>
            <a:ext cx="386047" cy="299753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20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22A50FE-3BA9-480B-B796-97315694AB4F}"/>
              </a:ext>
            </a:extLst>
          </p:cNvPr>
          <p:cNvSpPr/>
          <p:nvPr/>
        </p:nvSpPr>
        <p:spPr>
          <a:xfrm>
            <a:off x="243857" y="2416116"/>
            <a:ext cx="386047" cy="299753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20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8AAD4FB-2979-4926-B1AB-7EDC92F5519D}"/>
              </a:ext>
            </a:extLst>
          </p:cNvPr>
          <p:cNvSpPr/>
          <p:nvPr/>
        </p:nvSpPr>
        <p:spPr>
          <a:xfrm>
            <a:off x="629903" y="2416116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1E334D7-81FF-42F8-A0EC-3591CB476ECF}"/>
              </a:ext>
            </a:extLst>
          </p:cNvPr>
          <p:cNvSpPr/>
          <p:nvPr/>
        </p:nvSpPr>
        <p:spPr>
          <a:xfrm>
            <a:off x="1011868" y="2416115"/>
            <a:ext cx="390129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DB7561-A1F3-44DF-B83F-AAA9AB50EA5D}"/>
              </a:ext>
            </a:extLst>
          </p:cNvPr>
          <p:cNvSpPr/>
          <p:nvPr/>
        </p:nvSpPr>
        <p:spPr>
          <a:xfrm>
            <a:off x="1401997" y="2416115"/>
            <a:ext cx="386047" cy="299753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20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DFEEE85-6CE5-45F6-A4F4-1C44138C148D}"/>
              </a:ext>
            </a:extLst>
          </p:cNvPr>
          <p:cNvSpPr/>
          <p:nvPr/>
        </p:nvSpPr>
        <p:spPr>
          <a:xfrm>
            <a:off x="243857" y="2715867"/>
            <a:ext cx="386047" cy="299753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20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BE3BC6E-6F63-43E0-823A-88B10CEDB705}"/>
              </a:ext>
            </a:extLst>
          </p:cNvPr>
          <p:cNvSpPr/>
          <p:nvPr/>
        </p:nvSpPr>
        <p:spPr>
          <a:xfrm>
            <a:off x="629903" y="2715867"/>
            <a:ext cx="386047" cy="299753"/>
          </a:xfrm>
          <a:prstGeom prst="rect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20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01DBA6D-7D9B-439C-83F9-8771B9C70A4B}"/>
              </a:ext>
            </a:extLst>
          </p:cNvPr>
          <p:cNvSpPr/>
          <p:nvPr/>
        </p:nvSpPr>
        <p:spPr>
          <a:xfrm>
            <a:off x="1015950" y="2715866"/>
            <a:ext cx="386047" cy="299753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1854158-4C68-42B3-BDEC-BD21C3BEE465}"/>
              </a:ext>
            </a:extLst>
          </p:cNvPr>
          <p:cNvSpPr/>
          <p:nvPr/>
        </p:nvSpPr>
        <p:spPr>
          <a:xfrm>
            <a:off x="1401997" y="2715866"/>
            <a:ext cx="386047" cy="299753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093C4F5-A2F8-48DA-BA45-4000CE034CCB}"/>
              </a:ext>
            </a:extLst>
          </p:cNvPr>
          <p:cNvSpPr/>
          <p:nvPr/>
        </p:nvSpPr>
        <p:spPr>
          <a:xfrm>
            <a:off x="629903" y="1816608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871B77F-CEEC-4EE9-897B-25B50F5BE473}"/>
              </a:ext>
            </a:extLst>
          </p:cNvPr>
          <p:cNvSpPr/>
          <p:nvPr/>
        </p:nvSpPr>
        <p:spPr>
          <a:xfrm>
            <a:off x="1015950" y="1816607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F6464D7-A7EF-4594-B764-F40F55FC726F}"/>
              </a:ext>
            </a:extLst>
          </p:cNvPr>
          <p:cNvSpPr/>
          <p:nvPr/>
        </p:nvSpPr>
        <p:spPr>
          <a:xfrm>
            <a:off x="1401997" y="1816607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A4FCB5A-9007-49FF-B4E9-653B9C0CC717}"/>
              </a:ext>
            </a:extLst>
          </p:cNvPr>
          <p:cNvSpPr/>
          <p:nvPr/>
        </p:nvSpPr>
        <p:spPr>
          <a:xfrm>
            <a:off x="243857" y="2116361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E865317-EA3C-4A05-8B03-3827B21E75C4}"/>
              </a:ext>
            </a:extLst>
          </p:cNvPr>
          <p:cNvSpPr/>
          <p:nvPr/>
        </p:nvSpPr>
        <p:spPr>
          <a:xfrm>
            <a:off x="1015950" y="2116360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4B903E5-D8BB-4096-94C7-6F3A78705027}"/>
              </a:ext>
            </a:extLst>
          </p:cNvPr>
          <p:cNvSpPr/>
          <p:nvPr/>
        </p:nvSpPr>
        <p:spPr>
          <a:xfrm>
            <a:off x="1401997" y="2116360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BC22A40-2737-486E-B526-13604E8ED7C3}"/>
              </a:ext>
            </a:extLst>
          </p:cNvPr>
          <p:cNvSpPr/>
          <p:nvPr/>
        </p:nvSpPr>
        <p:spPr>
          <a:xfrm>
            <a:off x="243857" y="2416114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9CA137E-D5FE-4727-925E-4B3026869901}"/>
              </a:ext>
            </a:extLst>
          </p:cNvPr>
          <p:cNvSpPr/>
          <p:nvPr/>
        </p:nvSpPr>
        <p:spPr>
          <a:xfrm>
            <a:off x="1401997" y="2416114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30CE2EF-2CA6-42D6-8B94-4D1CFF4789ED}"/>
              </a:ext>
            </a:extLst>
          </p:cNvPr>
          <p:cNvSpPr/>
          <p:nvPr/>
        </p:nvSpPr>
        <p:spPr>
          <a:xfrm>
            <a:off x="243857" y="2715865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D789A86-3E44-4233-A57E-C5FFE58F86EB}"/>
              </a:ext>
            </a:extLst>
          </p:cNvPr>
          <p:cNvSpPr/>
          <p:nvPr/>
        </p:nvSpPr>
        <p:spPr>
          <a:xfrm>
            <a:off x="633986" y="2715865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A98ACD41-2307-4E41-A232-2C0C2FA4D5A7}"/>
              </a:ext>
            </a:extLst>
          </p:cNvPr>
          <p:cNvSpPr/>
          <p:nvPr/>
        </p:nvSpPr>
        <p:spPr>
          <a:xfrm>
            <a:off x="7544379" y="3245555"/>
            <a:ext cx="1316771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Bitmap 0</a:t>
            </a:r>
            <a:endParaRPr lang="en-CH" sz="225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F304ED1E-3F29-4866-B323-0B974129B838}"/>
              </a:ext>
            </a:extLst>
          </p:cNvPr>
          <p:cNvSpPr/>
          <p:nvPr/>
        </p:nvSpPr>
        <p:spPr>
          <a:xfrm>
            <a:off x="2681300" y="3305415"/>
            <a:ext cx="270296" cy="294035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135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A6EE790-16FA-45C5-81FD-EC8AA2A6FCCD}"/>
              </a:ext>
            </a:extLst>
          </p:cNvPr>
          <p:cNvSpPr/>
          <p:nvPr/>
        </p:nvSpPr>
        <p:spPr>
          <a:xfrm>
            <a:off x="2959931" y="3305697"/>
            <a:ext cx="270296" cy="294035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9C901A1-B6A9-4BDF-A89D-CCFA8818A186}"/>
              </a:ext>
            </a:extLst>
          </p:cNvPr>
          <p:cNvSpPr/>
          <p:nvPr/>
        </p:nvSpPr>
        <p:spPr>
          <a:xfrm>
            <a:off x="3230227" y="3305697"/>
            <a:ext cx="270296" cy="294035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7FFC05F-E0FF-4C2C-908E-9CE369946260}"/>
              </a:ext>
            </a:extLst>
          </p:cNvPr>
          <p:cNvSpPr/>
          <p:nvPr/>
        </p:nvSpPr>
        <p:spPr>
          <a:xfrm>
            <a:off x="3516357" y="3301437"/>
            <a:ext cx="270296" cy="294035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4169EF5-7D68-4A08-A8AF-D23D3588A4A5}"/>
              </a:ext>
            </a:extLst>
          </p:cNvPr>
          <p:cNvSpPr/>
          <p:nvPr/>
        </p:nvSpPr>
        <p:spPr>
          <a:xfrm>
            <a:off x="3908756" y="3305695"/>
            <a:ext cx="270296" cy="288311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3B3C2820-D3F6-4528-A887-317B3EC9968D}"/>
              </a:ext>
            </a:extLst>
          </p:cNvPr>
          <p:cNvSpPr/>
          <p:nvPr/>
        </p:nvSpPr>
        <p:spPr>
          <a:xfrm>
            <a:off x="4183521" y="3305694"/>
            <a:ext cx="270296" cy="288312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E6FE605-6316-4FF3-906F-AEE11D9531A5}"/>
              </a:ext>
            </a:extLst>
          </p:cNvPr>
          <p:cNvSpPr/>
          <p:nvPr/>
        </p:nvSpPr>
        <p:spPr>
          <a:xfrm>
            <a:off x="4465182" y="3305113"/>
            <a:ext cx="265147" cy="288311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7F86B3FE-4B4A-428B-8FDE-17FDDB32F8C8}"/>
              </a:ext>
            </a:extLst>
          </p:cNvPr>
          <p:cNvSpPr/>
          <p:nvPr/>
        </p:nvSpPr>
        <p:spPr>
          <a:xfrm>
            <a:off x="4735478" y="3305695"/>
            <a:ext cx="270296" cy="287729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09A77970-C421-466F-9211-51A9F22ACCA1}"/>
              </a:ext>
            </a:extLst>
          </p:cNvPr>
          <p:cNvSpPr/>
          <p:nvPr/>
        </p:nvSpPr>
        <p:spPr>
          <a:xfrm>
            <a:off x="5124677" y="3305415"/>
            <a:ext cx="270296" cy="294035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896C7687-A7B9-4B98-8443-2873EB44A55F}"/>
              </a:ext>
            </a:extLst>
          </p:cNvPr>
          <p:cNvSpPr/>
          <p:nvPr/>
        </p:nvSpPr>
        <p:spPr>
          <a:xfrm>
            <a:off x="5410807" y="3305697"/>
            <a:ext cx="270296" cy="294035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F1DF7669-F994-45C8-B1E3-1ED09A2FC8F7}"/>
              </a:ext>
            </a:extLst>
          </p:cNvPr>
          <p:cNvSpPr/>
          <p:nvPr/>
        </p:nvSpPr>
        <p:spPr>
          <a:xfrm>
            <a:off x="5681103" y="3305697"/>
            <a:ext cx="270296" cy="294035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D7721A93-4505-4B40-A3B0-F895FD30A260}"/>
              </a:ext>
            </a:extLst>
          </p:cNvPr>
          <p:cNvSpPr/>
          <p:nvPr/>
        </p:nvSpPr>
        <p:spPr>
          <a:xfrm>
            <a:off x="5967233" y="3305519"/>
            <a:ext cx="270296" cy="294035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43A7065-03AC-4A01-8537-DA32A63DF510}"/>
              </a:ext>
            </a:extLst>
          </p:cNvPr>
          <p:cNvSpPr/>
          <p:nvPr/>
        </p:nvSpPr>
        <p:spPr>
          <a:xfrm>
            <a:off x="6359632" y="3305695"/>
            <a:ext cx="270296" cy="294035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E6F7A0D-C231-4337-B615-7ACFCD2AE211}"/>
              </a:ext>
            </a:extLst>
          </p:cNvPr>
          <p:cNvSpPr/>
          <p:nvPr/>
        </p:nvSpPr>
        <p:spPr>
          <a:xfrm>
            <a:off x="6618343" y="3305041"/>
            <a:ext cx="270296" cy="294035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3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76478B42-19D4-44CC-B4D8-2798AC49A6C6}"/>
              </a:ext>
            </a:extLst>
          </p:cNvPr>
          <p:cNvSpPr/>
          <p:nvPr/>
        </p:nvSpPr>
        <p:spPr>
          <a:xfrm>
            <a:off x="6890716" y="3305695"/>
            <a:ext cx="320981" cy="294035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135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F0D1E3F-F3EB-4C7E-A8F5-8F02B17E0117}"/>
              </a:ext>
            </a:extLst>
          </p:cNvPr>
          <p:cNvSpPr/>
          <p:nvPr/>
        </p:nvSpPr>
        <p:spPr>
          <a:xfrm>
            <a:off x="7214930" y="3305695"/>
            <a:ext cx="311615" cy="294035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135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55A1B68-5069-430F-91EE-B0F13549D86E}"/>
              </a:ext>
            </a:extLst>
          </p:cNvPr>
          <p:cNvSpPr/>
          <p:nvPr/>
        </p:nvSpPr>
        <p:spPr>
          <a:xfrm>
            <a:off x="4385888" y="2457149"/>
            <a:ext cx="345419" cy="3334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16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E1887DB-7265-4A5E-A1E9-0C7830DB23EC}"/>
              </a:ext>
            </a:extLst>
          </p:cNvPr>
          <p:cNvSpPr/>
          <p:nvPr/>
        </p:nvSpPr>
        <p:spPr>
          <a:xfrm>
            <a:off x="4716673" y="2457731"/>
            <a:ext cx="345419" cy="333424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6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667384E-DA08-425F-A2F4-65F8D9278DBD}"/>
              </a:ext>
            </a:extLst>
          </p:cNvPr>
          <p:cNvSpPr/>
          <p:nvPr/>
        </p:nvSpPr>
        <p:spPr>
          <a:xfrm>
            <a:off x="5055985" y="2457149"/>
            <a:ext cx="345419" cy="333424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16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1B21A173-7816-4443-A14B-1F2080DCEC3F}"/>
              </a:ext>
            </a:extLst>
          </p:cNvPr>
          <p:cNvSpPr/>
          <p:nvPr/>
        </p:nvSpPr>
        <p:spPr>
          <a:xfrm>
            <a:off x="5401405" y="2457149"/>
            <a:ext cx="345419" cy="3334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16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95CCD4A5-18D2-42FE-83EC-9EB0A3844D5A}"/>
              </a:ext>
            </a:extLst>
          </p:cNvPr>
          <p:cNvSpPr/>
          <p:nvPr/>
        </p:nvSpPr>
        <p:spPr>
          <a:xfrm>
            <a:off x="4668813" y="1627501"/>
            <a:ext cx="375030" cy="3389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16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7EF83B37-4728-449B-B50A-1748E0857254}"/>
              </a:ext>
            </a:extLst>
          </p:cNvPr>
          <p:cNvSpPr/>
          <p:nvPr/>
        </p:nvSpPr>
        <p:spPr>
          <a:xfrm>
            <a:off x="5065401" y="1627501"/>
            <a:ext cx="375030" cy="3389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5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165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82DB44FC-77B2-495C-BF01-410C828EB131}"/>
              </a:ext>
            </a:extLst>
          </p:cNvPr>
          <p:cNvSpPr/>
          <p:nvPr/>
        </p:nvSpPr>
        <p:spPr>
          <a:xfrm>
            <a:off x="6019663" y="2416113"/>
            <a:ext cx="1316771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Bitmap 1</a:t>
            </a:r>
            <a:endParaRPr lang="en-CH" sz="225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5752CB5F-CF99-4313-AFAF-10CDDC10A001}"/>
              </a:ext>
            </a:extLst>
          </p:cNvPr>
          <p:cNvSpPr/>
          <p:nvPr/>
        </p:nvSpPr>
        <p:spPr>
          <a:xfrm>
            <a:off x="5549287" y="1576339"/>
            <a:ext cx="1316771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5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Bitmap 2</a:t>
            </a:r>
            <a:endParaRPr lang="en-CH" sz="225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CF8E926A-948B-405B-BD3D-6CF91D68485E}"/>
              </a:ext>
            </a:extLst>
          </p:cNvPr>
          <p:cNvSpPr/>
          <p:nvPr/>
        </p:nvSpPr>
        <p:spPr>
          <a:xfrm>
            <a:off x="2440308" y="2058642"/>
            <a:ext cx="1615488" cy="565373"/>
          </a:xfrm>
          <a:prstGeom prst="roundRect">
            <a:avLst/>
          </a:prstGeom>
          <a:ln w="539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Compression Ratio 4:1</a:t>
            </a:r>
            <a:endParaRPr lang="en-CH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D335D03F-9BC7-4A90-B35F-94273A497DE1}"/>
              </a:ext>
            </a:extLst>
          </p:cNvPr>
          <p:cNvSpPr/>
          <p:nvPr/>
        </p:nvSpPr>
        <p:spPr>
          <a:xfrm>
            <a:off x="2418311" y="980411"/>
            <a:ext cx="1615488" cy="765507"/>
          </a:xfrm>
          <a:prstGeom prst="roundRect">
            <a:avLst/>
          </a:prstGeom>
          <a:ln w="539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Compression Ratio 2:1 </a:t>
            </a:r>
            <a:endParaRPr lang="en-CH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0" name="Connector: Elbow 139">
            <a:extLst>
              <a:ext uri="{FF2B5EF4-FFF2-40B4-BE49-F238E27FC236}">
                <a16:creationId xmlns:a16="http://schemas.microsoft.com/office/drawing/2014/main" id="{F9E0F1CD-2F22-4572-97BE-27144E7F4C30}"/>
              </a:ext>
            </a:extLst>
          </p:cNvPr>
          <p:cNvCxnSpPr>
            <a:cxnSpLocks/>
          </p:cNvCxnSpPr>
          <p:nvPr/>
        </p:nvCxnSpPr>
        <p:spPr>
          <a:xfrm rot="16200000" flipH="1">
            <a:off x="1468927" y="2388021"/>
            <a:ext cx="466749" cy="1727001"/>
          </a:xfrm>
          <a:prstGeom prst="bentConnector2">
            <a:avLst/>
          </a:prstGeom>
          <a:ln w="920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Rectangle 142">
            <a:extLst>
              <a:ext uri="{FF2B5EF4-FFF2-40B4-BE49-F238E27FC236}">
                <a16:creationId xmlns:a16="http://schemas.microsoft.com/office/drawing/2014/main" id="{B4C9A90F-A294-4268-AD19-363336A992B3}"/>
              </a:ext>
            </a:extLst>
          </p:cNvPr>
          <p:cNvSpPr/>
          <p:nvPr/>
        </p:nvSpPr>
        <p:spPr>
          <a:xfrm>
            <a:off x="456032" y="1400250"/>
            <a:ext cx="1187954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MATRIX</a:t>
            </a:r>
            <a:endParaRPr lang="en-CH" sz="22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771C13D-3E48-4FD1-B141-2D11E2068BA2}"/>
              </a:ext>
            </a:extLst>
          </p:cNvPr>
          <p:cNvSpPr/>
          <p:nvPr/>
        </p:nvSpPr>
        <p:spPr>
          <a:xfrm>
            <a:off x="3593495" y="4084175"/>
            <a:ext cx="386047" cy="299753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340085DB-0424-4001-B287-9D639FE9FBFB}"/>
              </a:ext>
            </a:extLst>
          </p:cNvPr>
          <p:cNvSpPr/>
          <p:nvPr/>
        </p:nvSpPr>
        <p:spPr>
          <a:xfrm>
            <a:off x="3974724" y="4084175"/>
            <a:ext cx="386047" cy="299753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49F115F9-9509-4BC9-A203-C0E08DCBC83B}"/>
              </a:ext>
            </a:extLst>
          </p:cNvPr>
          <p:cNvSpPr/>
          <p:nvPr/>
        </p:nvSpPr>
        <p:spPr>
          <a:xfrm>
            <a:off x="4362766" y="4083280"/>
            <a:ext cx="386047" cy="299753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1692DF5-8190-4287-B069-2B7744E69C98}"/>
              </a:ext>
            </a:extLst>
          </p:cNvPr>
          <p:cNvCxnSpPr>
            <a:cxnSpLocks/>
            <a:stCxn id="73" idx="2"/>
            <a:endCxn id="147" idx="0"/>
          </p:cNvCxnSpPr>
          <p:nvPr/>
        </p:nvCxnSpPr>
        <p:spPr>
          <a:xfrm>
            <a:off x="2816448" y="3599450"/>
            <a:ext cx="970071" cy="48472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F2984453-636F-42F8-ACA9-C1C3A313B335}"/>
              </a:ext>
            </a:extLst>
          </p:cNvPr>
          <p:cNvCxnSpPr>
            <a:cxnSpLocks/>
            <a:stCxn id="105" idx="2"/>
            <a:endCxn id="149" idx="0"/>
          </p:cNvCxnSpPr>
          <p:nvPr/>
        </p:nvCxnSpPr>
        <p:spPr>
          <a:xfrm flipH="1">
            <a:off x="4167748" y="3599730"/>
            <a:ext cx="2883459" cy="484445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CC17EBB6-8EE5-4020-85B8-3B41A3FF9B8D}"/>
              </a:ext>
            </a:extLst>
          </p:cNvPr>
          <p:cNvCxnSpPr>
            <a:cxnSpLocks/>
            <a:stCxn id="106" idx="2"/>
            <a:endCxn id="150" idx="0"/>
          </p:cNvCxnSpPr>
          <p:nvPr/>
        </p:nvCxnSpPr>
        <p:spPr>
          <a:xfrm flipH="1">
            <a:off x="4555790" y="3599730"/>
            <a:ext cx="2814948" cy="48355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EB0DE099-B04F-466C-9687-B24CCAE1CE01}"/>
              </a:ext>
            </a:extLst>
          </p:cNvPr>
          <p:cNvCxnSpPr>
            <a:cxnSpLocks/>
            <a:endCxn id="73" idx="0"/>
          </p:cNvCxnSpPr>
          <p:nvPr/>
        </p:nvCxnSpPr>
        <p:spPr>
          <a:xfrm flipH="1">
            <a:off x="2816448" y="2786205"/>
            <a:ext cx="1592278" cy="519210"/>
          </a:xfrm>
          <a:prstGeom prst="straightConnector1">
            <a:avLst/>
          </a:prstGeom>
          <a:ln w="41275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Arrow Connector 170">
            <a:extLst>
              <a:ext uri="{FF2B5EF4-FFF2-40B4-BE49-F238E27FC236}">
                <a16:creationId xmlns:a16="http://schemas.microsoft.com/office/drawing/2014/main" id="{78006623-6DD5-411A-BC29-BEB31CA7431F}"/>
              </a:ext>
            </a:extLst>
          </p:cNvPr>
          <p:cNvCxnSpPr>
            <a:cxnSpLocks/>
          </p:cNvCxnSpPr>
          <p:nvPr/>
        </p:nvCxnSpPr>
        <p:spPr>
          <a:xfrm flipH="1">
            <a:off x="3774019" y="2790572"/>
            <a:ext cx="910179" cy="509403"/>
          </a:xfrm>
          <a:prstGeom prst="straightConnector1">
            <a:avLst/>
          </a:prstGeom>
          <a:ln w="41275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Arrow Connector 173">
            <a:extLst>
              <a:ext uri="{FF2B5EF4-FFF2-40B4-BE49-F238E27FC236}">
                <a16:creationId xmlns:a16="http://schemas.microsoft.com/office/drawing/2014/main" id="{7CAD5C98-C52A-4175-8D1C-6AA5B33DA1D6}"/>
              </a:ext>
            </a:extLst>
          </p:cNvPr>
          <p:cNvCxnSpPr>
            <a:cxnSpLocks/>
          </p:cNvCxnSpPr>
          <p:nvPr/>
        </p:nvCxnSpPr>
        <p:spPr>
          <a:xfrm flipH="1">
            <a:off x="4385888" y="1959518"/>
            <a:ext cx="285652" cy="476621"/>
          </a:xfrm>
          <a:prstGeom prst="straightConnector1">
            <a:avLst/>
          </a:prstGeom>
          <a:ln w="41275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Arrow Connector 176">
            <a:extLst>
              <a:ext uri="{FF2B5EF4-FFF2-40B4-BE49-F238E27FC236}">
                <a16:creationId xmlns:a16="http://schemas.microsoft.com/office/drawing/2014/main" id="{A5516B5F-6C2C-44BB-AC34-12FC52554C04}"/>
              </a:ext>
            </a:extLst>
          </p:cNvPr>
          <p:cNvCxnSpPr>
            <a:cxnSpLocks/>
          </p:cNvCxnSpPr>
          <p:nvPr/>
        </p:nvCxnSpPr>
        <p:spPr>
          <a:xfrm>
            <a:off x="5029720" y="1972702"/>
            <a:ext cx="7098" cy="483057"/>
          </a:xfrm>
          <a:prstGeom prst="straightConnector1">
            <a:avLst/>
          </a:prstGeom>
          <a:ln w="41275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Arrow Connector 180">
            <a:extLst>
              <a:ext uri="{FF2B5EF4-FFF2-40B4-BE49-F238E27FC236}">
                <a16:creationId xmlns:a16="http://schemas.microsoft.com/office/drawing/2014/main" id="{F5BB633A-B67F-4AD6-BCE2-E428C150B393}"/>
              </a:ext>
            </a:extLst>
          </p:cNvPr>
          <p:cNvCxnSpPr>
            <a:cxnSpLocks/>
            <a:stCxn id="137" idx="2"/>
          </p:cNvCxnSpPr>
          <p:nvPr/>
        </p:nvCxnSpPr>
        <p:spPr>
          <a:xfrm>
            <a:off x="3248052" y="2624015"/>
            <a:ext cx="304253" cy="421259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018E9256-E4F3-47DE-A08F-12003EA1B1DF}"/>
              </a:ext>
            </a:extLst>
          </p:cNvPr>
          <p:cNvCxnSpPr>
            <a:cxnSpLocks/>
          </p:cNvCxnSpPr>
          <p:nvPr/>
        </p:nvCxnSpPr>
        <p:spPr>
          <a:xfrm>
            <a:off x="3196270" y="1758888"/>
            <a:ext cx="1371995" cy="298570"/>
          </a:xfrm>
          <a:prstGeom prst="straightConnector1">
            <a:avLst/>
          </a:prstGeom>
          <a:ln w="412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Connector: Elbow 185">
            <a:extLst>
              <a:ext uri="{FF2B5EF4-FFF2-40B4-BE49-F238E27FC236}">
                <a16:creationId xmlns:a16="http://schemas.microsoft.com/office/drawing/2014/main" id="{149C25AD-78DC-4F7D-A3D6-E4F4073E1AE1}"/>
              </a:ext>
            </a:extLst>
          </p:cNvPr>
          <p:cNvCxnSpPr>
            <a:cxnSpLocks/>
            <a:endCxn id="147" idx="1"/>
          </p:cNvCxnSpPr>
          <p:nvPr/>
        </p:nvCxnSpPr>
        <p:spPr>
          <a:xfrm>
            <a:off x="854779" y="3494847"/>
            <a:ext cx="2738716" cy="739205"/>
          </a:xfrm>
          <a:prstGeom prst="bentConnector3">
            <a:avLst>
              <a:gd name="adj1" fmla="val -529"/>
            </a:avLst>
          </a:prstGeom>
          <a:ln w="920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Rectangle 220">
            <a:extLst>
              <a:ext uri="{FF2B5EF4-FFF2-40B4-BE49-F238E27FC236}">
                <a16:creationId xmlns:a16="http://schemas.microsoft.com/office/drawing/2014/main" id="{EEED4274-639D-475B-B4A0-05B2C280E6B0}"/>
              </a:ext>
            </a:extLst>
          </p:cNvPr>
          <p:cNvSpPr/>
          <p:nvPr/>
        </p:nvSpPr>
        <p:spPr>
          <a:xfrm>
            <a:off x="7331642" y="1022349"/>
            <a:ext cx="386047" cy="299753"/>
          </a:xfrm>
          <a:prstGeom prst="rect">
            <a:avLst/>
          </a:prstGeom>
          <a:solidFill>
            <a:schemeClr val="bg1">
              <a:lumMod val="75000"/>
            </a:schemeClr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</a:t>
            </a:r>
            <a:endParaRPr lang="en-CH" sz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80C8867F-CCE9-44C0-9992-8D66F1D7D584}"/>
              </a:ext>
            </a:extLst>
          </p:cNvPr>
          <p:cNvSpPr/>
          <p:nvPr/>
        </p:nvSpPr>
        <p:spPr>
          <a:xfrm>
            <a:off x="7729966" y="1044551"/>
            <a:ext cx="952505" cy="2654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25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 Region</a:t>
            </a:r>
            <a:endParaRPr lang="en-CH" sz="1125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BBF14AA6-5513-4F2A-8AEA-159241C2801E}"/>
              </a:ext>
            </a:extLst>
          </p:cNvPr>
          <p:cNvSpPr/>
          <p:nvPr/>
        </p:nvSpPr>
        <p:spPr>
          <a:xfrm>
            <a:off x="7333521" y="1401055"/>
            <a:ext cx="386047" cy="299753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B8CAAEA6-4E1A-43EB-AC87-AA0C500220C8}"/>
              </a:ext>
            </a:extLst>
          </p:cNvPr>
          <p:cNvSpPr/>
          <p:nvPr/>
        </p:nvSpPr>
        <p:spPr>
          <a:xfrm>
            <a:off x="7714260" y="1423257"/>
            <a:ext cx="1260281" cy="2654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25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Non-Zero Region</a:t>
            </a:r>
            <a:endParaRPr lang="en-CH" sz="1125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9B41FAD-E5FC-4A88-88A2-14843C030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Hierarchy of Bitmaps</a:t>
            </a:r>
            <a:endParaRPr lang="en-CH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1059B524-F05D-4679-BEFB-A22E8BE19516}"/>
              </a:ext>
            </a:extLst>
          </p:cNvPr>
          <p:cNvSpPr/>
          <p:nvPr/>
        </p:nvSpPr>
        <p:spPr>
          <a:xfrm>
            <a:off x="44156" y="4800882"/>
            <a:ext cx="3189514" cy="13975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Storage</a:t>
            </a:r>
          </a:p>
          <a:p>
            <a:pPr algn="ctr"/>
            <a:r>
              <a:rPr lang="en-US" sz="34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Efficient</a:t>
            </a:r>
            <a:endParaRPr lang="en-CH" sz="3400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C99B6413-E683-4EF8-8C08-F6DFCF6D2C4E}"/>
              </a:ext>
            </a:extLst>
          </p:cNvPr>
          <p:cNvSpPr/>
          <p:nvPr/>
        </p:nvSpPr>
        <p:spPr>
          <a:xfrm>
            <a:off x="3274641" y="4799465"/>
            <a:ext cx="3000574" cy="13975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Fast</a:t>
            </a:r>
          </a:p>
          <a:p>
            <a:pPr algn="ctr"/>
            <a:r>
              <a:rPr lang="en-US" sz="34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Indexing</a:t>
            </a:r>
            <a:endParaRPr lang="en-CH" sz="3400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18B6DBB4-6B9C-45C6-8BA9-3CC96713E5B5}"/>
              </a:ext>
            </a:extLst>
          </p:cNvPr>
          <p:cNvSpPr/>
          <p:nvPr/>
        </p:nvSpPr>
        <p:spPr>
          <a:xfrm>
            <a:off x="6316321" y="4799465"/>
            <a:ext cx="2795877" cy="13975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Hardware</a:t>
            </a:r>
          </a:p>
          <a:p>
            <a:pPr algn="ctr"/>
            <a:r>
              <a:rPr lang="en-US" sz="34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Friendly</a:t>
            </a:r>
            <a:endParaRPr lang="en-CH" sz="3400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" name="Connector: Curved 2">
            <a:extLst>
              <a:ext uri="{FF2B5EF4-FFF2-40B4-BE49-F238E27FC236}">
                <a16:creationId xmlns:a16="http://schemas.microsoft.com/office/drawing/2014/main" id="{8D351AA1-9555-46C7-9955-71214376ED08}"/>
              </a:ext>
            </a:extLst>
          </p:cNvPr>
          <p:cNvCxnSpPr/>
          <p:nvPr/>
        </p:nvCxnSpPr>
        <p:spPr>
          <a:xfrm rot="5400000">
            <a:off x="4463447" y="2149231"/>
            <a:ext cx="401192" cy="132573"/>
          </a:xfrm>
          <a:prstGeom prst="curvedConnector3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Connector: Curved 85">
            <a:extLst>
              <a:ext uri="{FF2B5EF4-FFF2-40B4-BE49-F238E27FC236}">
                <a16:creationId xmlns:a16="http://schemas.microsoft.com/office/drawing/2014/main" id="{F2F27F52-E1F0-4088-9B01-920A7E9C4293}"/>
              </a:ext>
            </a:extLst>
          </p:cNvPr>
          <p:cNvCxnSpPr>
            <a:cxnSpLocks/>
          </p:cNvCxnSpPr>
          <p:nvPr/>
        </p:nvCxnSpPr>
        <p:spPr>
          <a:xfrm rot="10800000" flipV="1">
            <a:off x="3500526" y="2917370"/>
            <a:ext cx="777561" cy="283031"/>
          </a:xfrm>
          <a:prstGeom prst="curvedConnector3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Slide Number Placeholder 4">
            <a:extLst>
              <a:ext uri="{FF2B5EF4-FFF2-40B4-BE49-F238E27FC236}">
                <a16:creationId xmlns:a16="http://schemas.microsoft.com/office/drawing/2014/main" id="{5C370275-B9D1-F141-93EA-55BBC92857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85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animClr clrSpc="rgb" dir="cw">
                                      <p:cBhvr>
                                        <p:cTn id="1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animClr clrSpc="rgb" dir="cw">
                                      <p:cBhvr>
                                        <p:cTn id="16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animClr clrSpc="rgb" dir="cw">
                                      <p:cBhvr>
                                        <p:cTn id="17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animClr clrSpc="rgb" dir="cw">
                                      <p:cBhvr>
                                        <p:cTn id="1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animClr clrSpc="rgb" dir="cw">
                                      <p:cBhvr>
                                        <p:cTn id="18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animClr clrSpc="rgb" dir="cw">
                                      <p:cBhvr>
                                        <p:cTn id="19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62626"/>
                                      </p:to>
                                    </p:animClr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indefinite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01" dur="indefinite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indefinite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04" dur="indefinite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indefinite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07" dur="indefinite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indefinite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10" dur="indefinite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indefinite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13" dur="indefinite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indefinite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16" dur="indefinite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indefinite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19" dur="indefinite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indefinite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2" dur="indefinite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indefinite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5" dur="indefinite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indefinite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8" dur="indefinite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indefinite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31" dur="indefinite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1" grpId="0" animBg="1"/>
      <p:bldP spid="42" grpId="0" animBg="1"/>
      <p:bldP spid="96" grpId="0"/>
      <p:bldP spid="73" grpId="0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12" grpId="0" animBg="1"/>
      <p:bldP spid="114" grpId="0" animBg="1"/>
      <p:bldP spid="114" grpId="1" animBg="1"/>
      <p:bldP spid="115" grpId="0" animBg="1"/>
      <p:bldP spid="115" grpId="1" animBg="1"/>
      <p:bldP spid="116" grpId="0" animBg="1"/>
      <p:bldP spid="116" grpId="1" animBg="1"/>
      <p:bldP spid="129" grpId="0" animBg="1"/>
      <p:bldP spid="130" grpId="0" animBg="1"/>
      <p:bldP spid="130" grpId="1" animBg="1"/>
      <p:bldP spid="132" grpId="0"/>
      <p:bldP spid="133" grpId="0"/>
      <p:bldP spid="137" grpId="0" animBg="1"/>
      <p:bldP spid="139" grpId="0" animBg="1"/>
      <p:bldP spid="143" grpId="0"/>
      <p:bldP spid="147" grpId="0" animBg="1"/>
      <p:bldP spid="149" grpId="0" animBg="1"/>
      <p:bldP spid="150" grpId="0" animBg="1"/>
      <p:bldP spid="107" grpId="0" animBg="1"/>
      <p:bldP spid="108" grpId="0" animBg="1"/>
      <p:bldP spid="10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7BD848A-33F3-4DF0-A68B-CB6ABD7AB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07" y="132334"/>
            <a:ext cx="9165489" cy="606084"/>
          </a:xfrm>
        </p:spPr>
        <p:txBody>
          <a:bodyPr>
            <a:noAutofit/>
          </a:bodyPr>
          <a:lstStyle/>
          <a:p>
            <a:r>
              <a:rPr lang="en-US" sz="3600" dirty="0"/>
              <a:t>Performance Improvement Using SMASH</a:t>
            </a:r>
            <a:endParaRPr lang="en-CH" sz="3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48BBB8-AAAD-413D-A4B9-D89CE3CCFEFD}"/>
              </a:ext>
            </a:extLst>
          </p:cNvPr>
          <p:cNvSpPr/>
          <p:nvPr/>
        </p:nvSpPr>
        <p:spPr>
          <a:xfrm>
            <a:off x="22078" y="4762499"/>
            <a:ext cx="9099844" cy="157842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SMASH provides significant performance improvement over state-of-the-art formats</a:t>
            </a:r>
          </a:p>
          <a:p>
            <a:pPr algn="ctr"/>
            <a:r>
              <a:rPr lang="en-U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(even software-only SMASH outperforms TACO-CSR)</a:t>
            </a:r>
            <a:endParaRPr lang="en-C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C4041AC-988B-47F7-87CD-CC29113BF96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855557"/>
              </p:ext>
            </p:extLst>
          </p:nvPr>
        </p:nvGraphicFramePr>
        <p:xfrm>
          <a:off x="1267798" y="801564"/>
          <a:ext cx="7065215" cy="3960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F66CD8D-CB18-4394-8CA9-DC1763D9458C}"/>
              </a:ext>
            </a:extLst>
          </p:cNvPr>
          <p:cNvCxnSpPr>
            <a:cxnSpLocks/>
          </p:cNvCxnSpPr>
          <p:nvPr/>
        </p:nvCxnSpPr>
        <p:spPr>
          <a:xfrm>
            <a:off x="2729687" y="2573668"/>
            <a:ext cx="5157677" cy="0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B035C106-AE67-8E4B-A58E-77209AFD3F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04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Graphic spid="4" grpId="0" uiExpand="1">
        <p:bldSub>
          <a:bldChart bld="series"/>
        </p:bldSub>
      </p:bldGraphic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B449A29-E4B1-4702-90FD-B6BB0D7D7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Evaluated Sparse Matrices</a:t>
            </a:r>
            <a:endParaRPr lang="en-CH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A5A658-D90A-4B47-BE60-D8CD4B858E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59" t="16834" r="31827" b="17620"/>
          <a:stretch/>
        </p:blipFill>
        <p:spPr>
          <a:xfrm>
            <a:off x="1226532" y="1191358"/>
            <a:ext cx="6435964" cy="5029834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865E048-A19B-4D90-B7FA-F8A32F8ABC73}"/>
              </a:ext>
            </a:extLst>
          </p:cNvPr>
          <p:cNvCxnSpPr/>
          <p:nvPr/>
        </p:nvCxnSpPr>
        <p:spPr>
          <a:xfrm flipH="1">
            <a:off x="7108372" y="2215243"/>
            <a:ext cx="865414" cy="0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C674DDB-77FC-4065-AC54-9D1D7876BA03}"/>
              </a:ext>
            </a:extLst>
          </p:cNvPr>
          <p:cNvCxnSpPr/>
          <p:nvPr/>
        </p:nvCxnSpPr>
        <p:spPr>
          <a:xfrm flipH="1">
            <a:off x="7108372" y="5981700"/>
            <a:ext cx="865414" cy="0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ABEBCB5-2464-40D7-85A4-0AB696BF90BA}"/>
              </a:ext>
            </a:extLst>
          </p:cNvPr>
          <p:cNvCxnSpPr/>
          <p:nvPr/>
        </p:nvCxnSpPr>
        <p:spPr>
          <a:xfrm>
            <a:off x="7973786" y="2215243"/>
            <a:ext cx="0" cy="3766457"/>
          </a:xfrm>
          <a:prstGeom prst="line">
            <a:avLst/>
          </a:prstGeom>
          <a:ln w="41275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098D9459-FE7B-F347-B5CF-13A49B0D82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43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8A60BE6-86A3-4754-B99E-658C0AD79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40" y="1937497"/>
            <a:ext cx="8050540" cy="3711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F322D90-349E-4C9C-ABDA-50E6F852A354}"/>
              </a:ext>
            </a:extLst>
          </p:cNvPr>
          <p:cNvCxnSpPr>
            <a:cxnSpLocks/>
          </p:cNvCxnSpPr>
          <p:nvPr/>
        </p:nvCxnSpPr>
        <p:spPr>
          <a:xfrm>
            <a:off x="1194288" y="1747122"/>
            <a:ext cx="0" cy="5346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F5D2CA3-10CB-46A1-9409-8CA1D8A98EBA}"/>
              </a:ext>
            </a:extLst>
          </p:cNvPr>
          <p:cNvCxnSpPr>
            <a:cxnSpLocks/>
          </p:cNvCxnSpPr>
          <p:nvPr/>
        </p:nvCxnSpPr>
        <p:spPr>
          <a:xfrm>
            <a:off x="1573131" y="1943849"/>
            <a:ext cx="0" cy="5346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0727461-2ACE-4DED-9CED-AF5FC7D0CE94}"/>
              </a:ext>
            </a:extLst>
          </p:cNvPr>
          <p:cNvCxnSpPr>
            <a:cxnSpLocks/>
          </p:cNvCxnSpPr>
          <p:nvPr/>
        </p:nvCxnSpPr>
        <p:spPr>
          <a:xfrm>
            <a:off x="1949938" y="1963022"/>
            <a:ext cx="0" cy="5346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1444FBB-FD9B-4C49-98A9-8CB6B33572EA}"/>
              </a:ext>
            </a:extLst>
          </p:cNvPr>
          <p:cNvCxnSpPr>
            <a:cxnSpLocks/>
          </p:cNvCxnSpPr>
          <p:nvPr/>
        </p:nvCxnSpPr>
        <p:spPr>
          <a:xfrm>
            <a:off x="2318238" y="2159748"/>
            <a:ext cx="0" cy="53468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0F7489C-7AD1-4A4E-8143-43A29F294FE1}"/>
              </a:ext>
            </a:extLst>
          </p:cNvPr>
          <p:cNvSpPr txBox="1"/>
          <p:nvPr/>
        </p:nvSpPr>
        <p:spPr>
          <a:xfrm>
            <a:off x="955916" y="1092105"/>
            <a:ext cx="2349863" cy="7386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100" dirty="0"/>
              <a:t>CSR compresses </a:t>
            </a:r>
          </a:p>
          <a:p>
            <a:r>
              <a:rPr lang="en-US" sz="2100" dirty="0"/>
              <a:t>more efficiently</a:t>
            </a:r>
            <a:endParaRPr lang="en-CH" sz="2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F3977D6-F443-44ED-B91A-B29ADD2E287A}"/>
              </a:ext>
            </a:extLst>
          </p:cNvPr>
          <p:cNvSpPr txBox="1"/>
          <p:nvPr/>
        </p:nvSpPr>
        <p:spPr>
          <a:xfrm>
            <a:off x="4350239" y="1449895"/>
            <a:ext cx="1945817" cy="4154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100" dirty="0"/>
              <a:t>SMASH &gt; CSR</a:t>
            </a:r>
            <a:endParaRPr lang="en-CH" sz="2100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FE294A8-2EEF-4641-981E-3F9B4098E45D}"/>
              </a:ext>
            </a:extLst>
          </p:cNvPr>
          <p:cNvCxnSpPr>
            <a:cxnSpLocks/>
          </p:cNvCxnSpPr>
          <p:nvPr/>
        </p:nvCxnSpPr>
        <p:spPr>
          <a:xfrm>
            <a:off x="4350240" y="1842310"/>
            <a:ext cx="223041" cy="8647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6DE92E8-780A-4E88-9061-635A85E68E0F}"/>
              </a:ext>
            </a:extLst>
          </p:cNvPr>
          <p:cNvCxnSpPr>
            <a:cxnSpLocks/>
          </p:cNvCxnSpPr>
          <p:nvPr/>
        </p:nvCxnSpPr>
        <p:spPr>
          <a:xfrm>
            <a:off x="5991553" y="1871183"/>
            <a:ext cx="773770" cy="167929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C04C18A3-F559-43B9-80C5-0C4DABBD6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Storage Efficiency</a:t>
            </a:r>
            <a:endParaRPr lang="en-CH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4892088-8AB2-CF4D-BF68-97C73ACDACB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99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sz="3600" dirty="0"/>
              <a:t>SMASH for Efficient Sparse Matrix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Konstantinos </a:t>
            </a:r>
            <a:r>
              <a:rPr lang="en-US" sz="1600" dirty="0" err="1"/>
              <a:t>Kanellopoulos</a:t>
            </a:r>
            <a:r>
              <a:rPr lang="en-US" sz="1600" dirty="0"/>
              <a:t>, Nandita Vijaykumar, Christina </a:t>
            </a:r>
            <a:r>
              <a:rPr lang="en-US" sz="1600" dirty="0" err="1"/>
              <a:t>Giannoula</a:t>
            </a:r>
            <a:r>
              <a:rPr lang="en-US" sz="1600" dirty="0"/>
              <a:t>, </a:t>
            </a:r>
            <a:r>
              <a:rPr lang="en-US" sz="1600" dirty="0" err="1"/>
              <a:t>Roknoddin</a:t>
            </a:r>
            <a:r>
              <a:rPr lang="en-US" sz="1600" dirty="0"/>
              <a:t> Azizi, Skanda </a:t>
            </a:r>
            <a:r>
              <a:rPr lang="en-US" sz="1600" dirty="0" err="1"/>
              <a:t>Koppula</a:t>
            </a:r>
            <a:r>
              <a:rPr lang="en-US" sz="1600" dirty="0"/>
              <a:t>, Nika Mansouri </a:t>
            </a:r>
            <a:r>
              <a:rPr lang="en-US" sz="1600" dirty="0" err="1"/>
              <a:t>Ghiasi</a:t>
            </a:r>
            <a:r>
              <a:rPr lang="en-US" sz="1600" dirty="0"/>
              <a:t>, Taha </a:t>
            </a:r>
            <a:r>
              <a:rPr lang="en-US" sz="1600" dirty="0" err="1"/>
              <a:t>Shahroodi</a:t>
            </a:r>
            <a:r>
              <a:rPr lang="en-US" sz="1600" dirty="0"/>
              <a:t>, Juan Gomez-Luna, and </a:t>
            </a:r>
            <a:r>
              <a:rPr lang="en-US" sz="1600" u="sng" dirty="0" err="1"/>
              <a:t>Onur</a:t>
            </a:r>
            <a:r>
              <a:rPr lang="en-US" sz="1600" u="sng" dirty="0"/>
              <a:t> </a:t>
            </a:r>
            <a:r>
              <a:rPr lang="en-US" sz="1600" u="sng" dirty="0" err="1"/>
              <a:t>Mutlu</a:t>
            </a:r>
            <a:r>
              <a:rPr lang="en-US" sz="1600" dirty="0"/>
              <a:t>, </a:t>
            </a:r>
            <a:r>
              <a:rPr lang="en-US" sz="1600" b="1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"SMASH: Co-designing Software Compression and Hardware-Accelerated Indexing for Efficient Sparse Matrix Operations"</a:t>
            </a:r>
            <a:br>
              <a:rPr lang="en-US" sz="1600" dirty="0">
                <a:solidFill>
                  <a:srgbClr val="0000FF"/>
                </a:solidFill>
              </a:rPr>
            </a:br>
            <a:r>
              <a:rPr lang="en-US" sz="1600" i="1" dirty="0"/>
              <a:t>Proceedings of the </a:t>
            </a:r>
            <a:r>
              <a:rPr lang="en-US" sz="1600" i="1" dirty="0">
                <a:hlinkClick r:id="rId4"/>
              </a:rPr>
              <a:t>52nd International Symposium on Microarchitecture</a:t>
            </a:r>
            <a:r>
              <a:rPr lang="en-US" sz="1600" i="1" dirty="0"/>
              <a:t> (</a:t>
            </a:r>
            <a:r>
              <a:rPr lang="en-US" sz="1600" b="1" i="1" dirty="0"/>
              <a:t>MICRO</a:t>
            </a:r>
            <a:r>
              <a:rPr lang="en-US" sz="1600" i="1" dirty="0"/>
              <a:t>)</a:t>
            </a:r>
            <a:r>
              <a:rPr lang="en-US" sz="1600" dirty="0"/>
              <a:t>, Columbus, OH, USA, October 2019. 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5"/>
              </a:rPr>
              <a:t>Slides (pptx)</a:t>
            </a:r>
            <a:r>
              <a:rPr lang="en-US" sz="1600" dirty="0"/>
              <a:t> </a:t>
            </a:r>
            <a:r>
              <a:rPr lang="en-US" sz="1600" dirty="0">
                <a:hlinkClick r:id="rId6"/>
              </a:rPr>
              <a:t>(pdf)</a:t>
            </a:r>
            <a:r>
              <a:rPr lang="en-US" sz="1600" dirty="0"/>
              <a:t>] 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7"/>
              </a:rPr>
              <a:t>Lightning Talk Slides (pptx)</a:t>
            </a:r>
            <a:r>
              <a:rPr lang="en-US" sz="1600" dirty="0"/>
              <a:t> </a:t>
            </a:r>
            <a:r>
              <a:rPr lang="en-US" sz="1600" dirty="0">
                <a:hlinkClick r:id="rId8"/>
              </a:rPr>
              <a:t>(pdf)</a:t>
            </a:r>
            <a:r>
              <a:rPr lang="en-US" sz="1600" dirty="0"/>
              <a:t>] 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9"/>
              </a:rPr>
              <a:t>Poster (pptx)</a:t>
            </a:r>
            <a:r>
              <a:rPr lang="en-US" sz="1600" dirty="0"/>
              <a:t> </a:t>
            </a:r>
            <a:r>
              <a:rPr lang="en-US" sz="1600" dirty="0">
                <a:hlinkClick r:id="rId10"/>
              </a:rPr>
              <a:t>(pdf)</a:t>
            </a:r>
            <a:r>
              <a:rPr lang="en-US" sz="1600" dirty="0"/>
              <a:t>] 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11"/>
              </a:rPr>
              <a:t>Lightning Talk Video</a:t>
            </a:r>
            <a:r>
              <a:rPr lang="en-US" sz="1600" dirty="0"/>
              <a:t> (90 seconds)] 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12"/>
              </a:rPr>
              <a:t>Full Talk Lecture</a:t>
            </a:r>
            <a:r>
              <a:rPr lang="en-US" sz="1600" dirty="0"/>
              <a:t> (30 minutes)]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68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E500B8-E430-094C-9883-D1B78F64B6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3933056"/>
            <a:ext cx="9144000" cy="218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6485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Using Tensor Core Units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0501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/>
          <a:lstStyle/>
          <a:p>
            <a:r>
              <a:rPr lang="en-US" dirty="0"/>
              <a:t>Parallel Histogram Computation: Iteration 2</a:t>
            </a:r>
          </a:p>
        </p:txBody>
      </p:sp>
      <p:sp>
        <p:nvSpPr>
          <p:cNvPr id="573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All threads move to the next section of the input</a:t>
            </a:r>
          </a:p>
          <a:p>
            <a:pPr lvl="1"/>
            <a:r>
              <a:rPr lang="en-US" dirty="0"/>
              <a:t>Each thread moves to element </a:t>
            </a:r>
            <a:r>
              <a:rPr lang="en-US" dirty="0" err="1">
                <a:solidFill>
                  <a:srgbClr val="7030A0"/>
                </a:solidFill>
              </a:rPr>
              <a:t>threadID</a:t>
            </a:r>
            <a:r>
              <a:rPr lang="en-US" dirty="0">
                <a:solidFill>
                  <a:srgbClr val="7030A0"/>
                </a:solidFill>
              </a:rPr>
              <a:t> + #threads</a:t>
            </a:r>
          </a:p>
        </p:txBody>
      </p:sp>
      <p:sp>
        <p:nvSpPr>
          <p:cNvPr id="8" name="Rectangle 7"/>
          <p:cNvSpPr/>
          <p:nvPr/>
        </p:nvSpPr>
        <p:spPr>
          <a:xfrm>
            <a:off x="10750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9" name="Rectangle 8"/>
          <p:cNvSpPr/>
          <p:nvPr/>
        </p:nvSpPr>
        <p:spPr>
          <a:xfrm>
            <a:off x="49471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191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6912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5632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4353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3074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U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81794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0515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59235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97956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36677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_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75397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4118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3883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69000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0280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91559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52838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H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5162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46441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07721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O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626029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M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238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2951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937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00344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3636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37737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733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75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114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12522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4923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49915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8622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87308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2242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24701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5814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62094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9481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99486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31482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36879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716016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74272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065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11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446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49058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827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71" name="Rectangle 70"/>
          <p:cNvSpPr/>
          <p:nvPr/>
        </p:nvSpPr>
        <p:spPr>
          <a:xfrm>
            <a:off x="586450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208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74" name="Rectangle 73"/>
          <p:cNvSpPr/>
          <p:nvPr/>
        </p:nvSpPr>
        <p:spPr>
          <a:xfrm>
            <a:off x="6589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Q</a:t>
            </a:r>
          </a:p>
        </p:txBody>
      </p:sp>
      <p:sp>
        <p:nvSpPr>
          <p:cNvPr id="76" name="Rectangle 75"/>
          <p:cNvSpPr/>
          <p:nvPr/>
        </p:nvSpPr>
        <p:spPr>
          <a:xfrm>
            <a:off x="69596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78" name="Rectangle 77"/>
          <p:cNvSpPr/>
          <p:nvPr/>
        </p:nvSpPr>
        <p:spPr>
          <a:xfrm>
            <a:off x="735084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7200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0914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84" name="Rectangle 83"/>
          <p:cNvSpPr/>
          <p:nvPr/>
        </p:nvSpPr>
        <p:spPr>
          <a:xfrm>
            <a:off x="8472488" y="5928320"/>
            <a:ext cx="642046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V …</a:t>
            </a:r>
          </a:p>
        </p:txBody>
      </p:sp>
      <p:cxnSp>
        <p:nvCxnSpPr>
          <p:cNvPr id="88" name="Straight Arrow Connector 87"/>
          <p:cNvCxnSpPr>
            <a:cxnSpLocks/>
            <a:stCxn id="98" idx="4"/>
            <a:endCxn id="47" idx="0"/>
          </p:cNvCxnSpPr>
          <p:nvPr/>
        </p:nvCxnSpPr>
        <p:spPr>
          <a:xfrm flipH="1">
            <a:off x="1567872" y="4030660"/>
            <a:ext cx="1974975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cxnSpLocks/>
            <a:stCxn id="102" idx="4"/>
            <a:endCxn id="65" idx="0"/>
          </p:cNvCxnSpPr>
          <p:nvPr/>
        </p:nvCxnSpPr>
        <p:spPr>
          <a:xfrm>
            <a:off x="1543473" y="4030660"/>
            <a:ext cx="3389751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cxnSpLocks/>
            <a:stCxn id="93" idx="4"/>
            <a:endCxn id="113" idx="0"/>
          </p:cNvCxnSpPr>
          <p:nvPr/>
        </p:nvCxnSpPr>
        <p:spPr>
          <a:xfrm>
            <a:off x="5542221" y="4030660"/>
            <a:ext cx="2756355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cxnSpLocks/>
            <a:stCxn id="4" idx="4"/>
            <a:endCxn id="65" idx="0"/>
          </p:cNvCxnSpPr>
          <p:nvPr/>
        </p:nvCxnSpPr>
        <p:spPr>
          <a:xfrm flipH="1">
            <a:off x="4933224" y="4030660"/>
            <a:ext cx="2608370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D7511976-D918-524E-AECD-733558469C0A}"/>
              </a:ext>
            </a:extLst>
          </p:cNvPr>
          <p:cNvGrpSpPr/>
          <p:nvPr/>
        </p:nvGrpSpPr>
        <p:grpSpPr>
          <a:xfrm>
            <a:off x="676177" y="3270644"/>
            <a:ext cx="7732713" cy="760016"/>
            <a:chOff x="583703" y="3742519"/>
            <a:chExt cx="7732713" cy="76001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6FB5F83-166A-1E4D-8B98-E989409EDF69}"/>
                </a:ext>
              </a:extLst>
            </p:cNvPr>
            <p:cNvGrpSpPr/>
            <p:nvPr/>
          </p:nvGrpSpPr>
          <p:grpSpPr>
            <a:xfrm>
              <a:off x="6581824" y="3742519"/>
              <a:ext cx="1734592" cy="760016"/>
              <a:chOff x="1835696" y="2276872"/>
              <a:chExt cx="1734592" cy="760016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0A59351-AA81-B140-A9F8-A8229C410D00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3</a:t>
                </a:r>
              </a:p>
            </p:txBody>
          </p:sp>
          <p:sp>
            <p:nvSpPr>
              <p:cNvPr id="91" name="Freeform 124">
                <a:extLst>
                  <a:ext uri="{FF2B5EF4-FFF2-40B4-BE49-F238E27FC236}">
                    <a16:creationId xmlns:a16="http://schemas.microsoft.com/office/drawing/2014/main" id="{75E7FEE7-8A30-9E47-BCE4-06B9E72CF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D34E672-6FA0-C64F-A1E8-69FEB2DE112E}"/>
                </a:ext>
              </a:extLst>
            </p:cNvPr>
            <p:cNvGrpSpPr/>
            <p:nvPr/>
          </p:nvGrpSpPr>
          <p:grpSpPr>
            <a:xfrm>
              <a:off x="4582451" y="3742519"/>
              <a:ext cx="1734592" cy="760016"/>
              <a:chOff x="1835696" y="2276872"/>
              <a:chExt cx="1734592" cy="760016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53C1593F-1A87-7947-9BE3-1819442E523E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2</a:t>
                </a:r>
              </a:p>
            </p:txBody>
          </p:sp>
          <p:sp>
            <p:nvSpPr>
              <p:cNvPr id="94" name="Freeform 124">
                <a:extLst>
                  <a:ext uri="{FF2B5EF4-FFF2-40B4-BE49-F238E27FC236}">
                    <a16:creationId xmlns:a16="http://schemas.microsoft.com/office/drawing/2014/main" id="{BEE1AFDF-380A-8043-90FC-C9B748220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B8077BE-9A8F-FA48-86A1-04A2CFF9349B}"/>
                </a:ext>
              </a:extLst>
            </p:cNvPr>
            <p:cNvGrpSpPr/>
            <p:nvPr/>
          </p:nvGrpSpPr>
          <p:grpSpPr>
            <a:xfrm>
              <a:off x="2583077" y="3742519"/>
              <a:ext cx="1734592" cy="760016"/>
              <a:chOff x="1835696" y="2276872"/>
              <a:chExt cx="1734592" cy="760016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37BE266-B361-E14D-BCBF-BAE32D546B69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1</a:t>
                </a:r>
              </a:p>
            </p:txBody>
          </p:sp>
          <p:sp>
            <p:nvSpPr>
              <p:cNvPr id="99" name="Freeform 124">
                <a:extLst>
                  <a:ext uri="{FF2B5EF4-FFF2-40B4-BE49-F238E27FC236}">
                    <a16:creationId xmlns:a16="http://schemas.microsoft.com/office/drawing/2014/main" id="{FD4C22E3-311D-A44B-BCC4-0C1674DE27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DCE6598-25B2-3C4C-9110-43B25BA3C6D5}"/>
                </a:ext>
              </a:extLst>
            </p:cNvPr>
            <p:cNvGrpSpPr/>
            <p:nvPr/>
          </p:nvGrpSpPr>
          <p:grpSpPr>
            <a:xfrm>
              <a:off x="583703" y="3742519"/>
              <a:ext cx="1734592" cy="760016"/>
              <a:chOff x="1835696" y="2276872"/>
              <a:chExt cx="1734592" cy="760016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D9D70190-551E-AA45-9ACE-ABD9BD781651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0</a:t>
                </a:r>
              </a:p>
            </p:txBody>
          </p:sp>
          <p:sp>
            <p:nvSpPr>
              <p:cNvPr id="103" name="Freeform 124">
                <a:extLst>
                  <a:ext uri="{FF2B5EF4-FFF2-40B4-BE49-F238E27FC236}">
                    <a16:creationId xmlns:a16="http://schemas.microsoft.com/office/drawing/2014/main" id="{67D3C365-A2BA-CF42-A74C-8D03EFDEB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</p:grpSp>
      <p:cxnSp>
        <p:nvCxnSpPr>
          <p:cNvPr id="86" name="Straight Arrow Connector 85"/>
          <p:cNvCxnSpPr>
            <a:cxnSpLocks/>
            <a:stCxn id="13" idx="2"/>
            <a:endCxn id="98" idx="0"/>
          </p:cNvCxnSpPr>
          <p:nvPr/>
        </p:nvCxnSpPr>
        <p:spPr>
          <a:xfrm>
            <a:off x="2234034" y="2565013"/>
            <a:ext cx="1308813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cxnSpLocks/>
            <a:stCxn id="14" idx="2"/>
            <a:endCxn id="93" idx="0"/>
          </p:cNvCxnSpPr>
          <p:nvPr/>
        </p:nvCxnSpPr>
        <p:spPr>
          <a:xfrm>
            <a:off x="2621240" y="2565013"/>
            <a:ext cx="2920981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cxnSpLocks/>
            <a:stCxn id="15" idx="2"/>
            <a:endCxn id="4" idx="0"/>
          </p:cNvCxnSpPr>
          <p:nvPr/>
        </p:nvCxnSpPr>
        <p:spPr>
          <a:xfrm>
            <a:off x="3008446" y="2565013"/>
            <a:ext cx="4533148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88F50D30-2541-FD46-92CB-E9ACF4CC8DCC}"/>
              </a:ext>
            </a:extLst>
          </p:cNvPr>
          <p:cNvSpPr/>
          <p:nvPr/>
        </p:nvSpPr>
        <p:spPr>
          <a:xfrm>
            <a:off x="2460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_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E447F13-524E-0643-834D-C9578342F743}"/>
              </a:ext>
            </a:extLst>
          </p:cNvPr>
          <p:cNvSpPr/>
          <p:nvPr/>
        </p:nvSpPr>
        <p:spPr>
          <a:xfrm>
            <a:off x="25558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cxnSp>
        <p:nvCxnSpPr>
          <p:cNvPr id="90" name="Straight Arrow Connector 89"/>
          <p:cNvCxnSpPr>
            <a:cxnSpLocks/>
            <a:stCxn id="12" idx="2"/>
            <a:endCxn id="102" idx="0"/>
          </p:cNvCxnSpPr>
          <p:nvPr/>
        </p:nvCxnSpPr>
        <p:spPr>
          <a:xfrm flipH="1">
            <a:off x="1543473" y="2565013"/>
            <a:ext cx="303355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D21138F7-D979-084E-927D-28567C49316D}"/>
              </a:ext>
            </a:extLst>
          </p:cNvPr>
          <p:cNvSpPr/>
          <p:nvPr/>
        </p:nvSpPr>
        <p:spPr>
          <a:xfrm>
            <a:off x="623843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4DB569F-0669-2940-8C19-FEC926027CB2}"/>
              </a:ext>
            </a:extLst>
          </p:cNvPr>
          <p:cNvSpPr/>
          <p:nvPr/>
        </p:nvSpPr>
        <p:spPr>
          <a:xfrm>
            <a:off x="661236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EDCDA46-2598-EB4E-8DCB-AB1223A4835F}"/>
              </a:ext>
            </a:extLst>
          </p:cNvPr>
          <p:cNvSpPr/>
          <p:nvPr/>
        </p:nvSpPr>
        <p:spPr>
          <a:xfrm>
            <a:off x="698629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D32A0C-D0F4-3141-8F7A-F19F88169B06}"/>
              </a:ext>
            </a:extLst>
          </p:cNvPr>
          <p:cNvSpPr/>
          <p:nvPr/>
        </p:nvSpPr>
        <p:spPr>
          <a:xfrm>
            <a:off x="736022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F26B8D81-411C-464B-B99F-F976ED64329E}"/>
              </a:ext>
            </a:extLst>
          </p:cNvPr>
          <p:cNvSpPr/>
          <p:nvPr/>
        </p:nvSpPr>
        <p:spPr>
          <a:xfrm>
            <a:off x="77341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FA6D971-3BDD-E84D-A94B-EC46612ABA87}"/>
              </a:ext>
            </a:extLst>
          </p:cNvPr>
          <p:cNvSpPr/>
          <p:nvPr/>
        </p:nvSpPr>
        <p:spPr>
          <a:xfrm>
            <a:off x="810807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E78BBBC-FB74-AC45-9F0C-1E5D899677D1}"/>
              </a:ext>
            </a:extLst>
          </p:cNvPr>
          <p:cNvSpPr/>
          <p:nvPr/>
        </p:nvSpPr>
        <p:spPr>
          <a:xfrm>
            <a:off x="8482013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BE6EB0B-A25E-1546-8942-EBD3250B405D}"/>
              </a:ext>
            </a:extLst>
          </p:cNvPr>
          <p:cNvSpPr txBox="1"/>
          <p:nvPr/>
        </p:nvSpPr>
        <p:spPr>
          <a:xfrm>
            <a:off x="2163649" y="4479503"/>
            <a:ext cx="4816703" cy="46166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en-CH" sz="2400" dirty="0"/>
              <a:t>We need to use </a:t>
            </a:r>
            <a:r>
              <a:rPr lang="en-CH" sz="2400" dirty="0">
                <a:solidFill>
                  <a:srgbClr val="C00000"/>
                </a:solidFill>
              </a:rPr>
              <a:t>atomic operations</a:t>
            </a:r>
          </a:p>
        </p:txBody>
      </p:sp>
      <p:sp>
        <p:nvSpPr>
          <p:cNvPr id="104" name="Slide Number Placeholder 3">
            <a:extLst>
              <a:ext uri="{FF2B5EF4-FFF2-40B4-BE49-F238E27FC236}">
                <a16:creationId xmlns:a16="http://schemas.microsoft.com/office/drawing/2014/main" id="{5289099E-8870-0D4A-A22B-4E61F05B79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C798CD8-A4F5-1843-8940-B5442BD7CAAC}"/>
              </a:ext>
            </a:extLst>
          </p:cNvPr>
          <p:cNvSpPr/>
          <p:nvPr/>
        </p:nvSpPr>
        <p:spPr>
          <a:xfrm>
            <a:off x="13759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BA5F8FA6-54B9-2E47-8C20-DCA998D11A97}"/>
              </a:ext>
            </a:extLst>
          </p:cNvPr>
          <p:cNvSpPr/>
          <p:nvPr/>
        </p:nvSpPr>
        <p:spPr>
          <a:xfrm>
            <a:off x="474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3F132FB-A305-D34F-82B2-46EF8ACB0D07}"/>
              </a:ext>
            </a:extLst>
          </p:cNvPr>
          <p:cNvSpPr/>
          <p:nvPr/>
        </p:nvSpPr>
        <p:spPr>
          <a:xfrm>
            <a:off x="810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35247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FCE99F8-6306-4149-B109-42EAFE9EB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568" y="2808402"/>
            <a:ext cx="4438940" cy="23841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7870D4-3C5E-9540-A011-DD55472166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71128"/>
            <a:ext cx="4055368" cy="5353622"/>
          </a:xfrm>
          <a:prstGeom prst="rect">
            <a:avLst/>
          </a:prstGeom>
        </p:spPr>
      </p:pic>
      <p:sp>
        <p:nvSpPr>
          <p:cNvPr id="83969" name="Title 1">
            <a:extLst>
              <a:ext uri="{FF2B5EF4-FFF2-40B4-BE49-F238E27FC236}">
                <a16:creationId xmlns:a16="http://schemas.microsoft.com/office/drawing/2014/main" id="{37341F1E-EEC5-5E40-B8E1-F001AF083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NVIDIA A100 Core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CD52290-91EC-594F-A398-DAC65BC81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6945" y="1043617"/>
            <a:ext cx="4472255" cy="1066800"/>
          </a:xfrm>
        </p:spPr>
        <p:txBody>
          <a:bodyPr anchor="t"/>
          <a:lstStyle/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19.5 TFLOPS Single Precision</a:t>
            </a:r>
          </a:p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9.7 TFLOPS Double Precision</a:t>
            </a:r>
          </a:p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312 TFLOPS for Deep Learning (Tensor cores)</a:t>
            </a:r>
          </a:p>
        </p:txBody>
      </p:sp>
      <p:sp>
        <p:nvSpPr>
          <p:cNvPr id="4" name="Oval 3"/>
          <p:cNvSpPr/>
          <p:nvPr/>
        </p:nvSpPr>
        <p:spPr bwMode="auto">
          <a:xfrm>
            <a:off x="3491880" y="1988840"/>
            <a:ext cx="685800" cy="1368152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7" name="Straight Arrow Connector 6"/>
          <p:cNvCxnSpPr>
            <a:cxnSpLocks/>
            <a:stCxn id="4" idx="6"/>
          </p:cNvCxnSpPr>
          <p:nvPr/>
        </p:nvCxnSpPr>
        <p:spPr bwMode="auto">
          <a:xfrm>
            <a:off x="4177680" y="2672916"/>
            <a:ext cx="990600" cy="607876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251636" y="6381908"/>
            <a:ext cx="33842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https://</a:t>
            </a:r>
            <a:r>
              <a:rPr lang="en-US" sz="800" dirty="0" err="1"/>
              <a:t>developer.nvidia.com</a:t>
            </a:r>
            <a:r>
              <a:rPr lang="en-US" sz="800" dirty="0"/>
              <a:t>/blog/</a:t>
            </a:r>
            <a:r>
              <a:rPr lang="en-US" sz="800" dirty="0" err="1"/>
              <a:t>nvidia</a:t>
            </a:r>
            <a:r>
              <a:rPr lang="en-US" sz="800" dirty="0"/>
              <a:t>-ampere-architecture-in-depth/</a:t>
            </a: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348C2F7F-95C1-F046-B73D-0D85E64A2EC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711590"/>
      </p:ext>
    </p:extLst>
  </p:cSld>
  <p:clrMapOvr>
    <a:masterClrMapping/>
  </p:clrMapOvr>
  <p:transition spd="slow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itle 1">
            <a:extLst>
              <a:ext uri="{FF2B5EF4-FFF2-40B4-BE49-F238E27FC236}">
                <a16:creationId xmlns:a16="http://schemas.microsoft.com/office/drawing/2014/main" id="{37341F1E-EEC5-5E40-B8E1-F001AF083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Recall: NVIDIA H100 Core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CD52290-91EC-594F-A398-DAC65BC81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4008" y="1043617"/>
            <a:ext cx="3661439" cy="1066800"/>
          </a:xfrm>
        </p:spPr>
        <p:txBody>
          <a:bodyPr anchor="t"/>
          <a:lstStyle/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48 TFLOPS Single Precision*</a:t>
            </a:r>
          </a:p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24 TFLOPS Double Precision*</a:t>
            </a:r>
          </a:p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800 TFLOPS (FP16, Tensor Cores)*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FC5739B9-63E5-1E41-8390-7E8804EBCA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924" y="6367946"/>
            <a:ext cx="3409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hlinkClick r:id="rId3"/>
              </a:rPr>
              <a:t>https://developer.nvidia.com/blog/nvidia-hopper-architecture-in-depth/</a:t>
            </a:r>
            <a:endParaRPr lang="en-US" sz="800" dirty="0"/>
          </a:p>
          <a:p>
            <a:r>
              <a:rPr lang="en-US" sz="1200" dirty="0"/>
              <a:t>* Preliminary performance estimates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1F0E46-2D3E-1946-B41D-E8CB57157D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24" y="958416"/>
            <a:ext cx="3852213" cy="53598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BD0450-3AD0-B847-8068-CE2AE96C0E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173171"/>
            <a:ext cx="4571999" cy="2488077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 bwMode="auto">
          <a:xfrm>
            <a:off x="3310136" y="1988840"/>
            <a:ext cx="685800" cy="1295400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7" name="Straight Arrow Connector 6"/>
          <p:cNvCxnSpPr>
            <a:cxnSpLocks/>
            <a:stCxn id="4" idx="6"/>
          </p:cNvCxnSpPr>
          <p:nvPr/>
        </p:nvCxnSpPr>
        <p:spPr bwMode="auto">
          <a:xfrm>
            <a:off x="3995936" y="2636540"/>
            <a:ext cx="990600" cy="5715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1833873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6E818-3134-48E8-A1F0-DC0181CA9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Characteristics of Tensor Core Units (TCUs)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A7D377F-0A7E-4866-BB49-AD7BB3F798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649127"/>
              </p:ext>
            </p:extLst>
          </p:nvPr>
        </p:nvGraphicFramePr>
        <p:xfrm>
          <a:off x="5649844" y="1916832"/>
          <a:ext cx="3208154" cy="2216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B397B939-ED0B-4524-AD3F-70C1EA9660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1988840"/>
            <a:ext cx="5267909" cy="162063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ADFB7E-7DDA-43D1-BCC6-93366EB79E5E}"/>
              </a:ext>
            </a:extLst>
          </p:cNvPr>
          <p:cNvSpPr/>
          <p:nvPr/>
        </p:nvSpPr>
        <p:spPr>
          <a:xfrm>
            <a:off x="1309833" y="3791668"/>
            <a:ext cx="2786340" cy="147732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n-GB" sz="3000" dirty="0"/>
              <a:t>D = A × B + C</a:t>
            </a:r>
          </a:p>
          <a:p>
            <a:pPr algn="ctr"/>
            <a:r>
              <a:rPr lang="en-GB" sz="3000" dirty="0"/>
              <a:t>or</a:t>
            </a:r>
          </a:p>
          <a:p>
            <a:pPr algn="ctr"/>
            <a:r>
              <a:rPr lang="en-GB" sz="3000" dirty="0"/>
              <a:t>C = A × B + C </a:t>
            </a:r>
          </a:p>
        </p:txBody>
      </p:sp>
      <p:sp>
        <p:nvSpPr>
          <p:cNvPr id="9" name="TextBox 610">
            <a:extLst>
              <a:ext uri="{FF2B5EF4-FFF2-40B4-BE49-F238E27FC236}">
                <a16:creationId xmlns:a16="http://schemas.microsoft.com/office/drawing/2014/main" id="{AD54E0F0-6015-9740-A9F0-E2E4AF9D4E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98804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Orestis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Zachariadis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775B6AF9-DEF1-A748-BDCC-58B0CFA62F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72238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6E818-3134-48E8-A1F0-DC0181CA9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GEMM using Tensor Core Units (TCUs)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775B6AF9-DEF1-A748-BDCC-58B0CFA62F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73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1C68F9-1F33-6044-8AEE-93379F24D9FA}"/>
              </a:ext>
            </a:extLst>
          </p:cNvPr>
          <p:cNvSpPr txBox="1"/>
          <p:nvPr/>
        </p:nvSpPr>
        <p:spPr>
          <a:xfrm>
            <a:off x="3268149" y="6453336"/>
            <a:ext cx="25966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https://youtu.be/-Tt9OFAXG78</a:t>
            </a:r>
            <a:endParaRPr lang="en-US" sz="1400" dirty="0">
              <a:solidFill>
                <a:srgbClr val="0000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85B186-5833-084E-94E7-4CC51A2582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966598"/>
            <a:ext cx="6480720" cy="538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4423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C3539-B952-4DBF-A0E0-1D999EABA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Sparse Matrix Representation: COO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FF68408-484A-4ACA-965C-74AA3C8C6F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4783887"/>
              </p:ext>
            </p:extLst>
          </p:nvPr>
        </p:nvGraphicFramePr>
        <p:xfrm>
          <a:off x="581925" y="2485534"/>
          <a:ext cx="2111155" cy="2166490"/>
        </p:xfrm>
        <a:graphic>
          <a:graphicData uri="http://schemas.openxmlformats.org/drawingml/2006/table">
            <a:tbl>
              <a:tblPr firstRow="1" firstCol="1">
                <a:tableStyleId>{93296810-A885-4BE3-A3E7-6D5BEEA58F35}</a:tableStyleId>
              </a:tblPr>
              <a:tblGrid>
                <a:gridCol w="422231">
                  <a:extLst>
                    <a:ext uri="{9D8B030D-6E8A-4147-A177-3AD203B41FA5}">
                      <a16:colId xmlns:a16="http://schemas.microsoft.com/office/drawing/2014/main" val="1467147012"/>
                    </a:ext>
                  </a:extLst>
                </a:gridCol>
                <a:gridCol w="422231">
                  <a:extLst>
                    <a:ext uri="{9D8B030D-6E8A-4147-A177-3AD203B41FA5}">
                      <a16:colId xmlns:a16="http://schemas.microsoft.com/office/drawing/2014/main" val="2763361409"/>
                    </a:ext>
                  </a:extLst>
                </a:gridCol>
                <a:gridCol w="422231">
                  <a:extLst>
                    <a:ext uri="{9D8B030D-6E8A-4147-A177-3AD203B41FA5}">
                      <a16:colId xmlns:a16="http://schemas.microsoft.com/office/drawing/2014/main" val="2668943756"/>
                    </a:ext>
                  </a:extLst>
                </a:gridCol>
                <a:gridCol w="422231">
                  <a:extLst>
                    <a:ext uri="{9D8B030D-6E8A-4147-A177-3AD203B41FA5}">
                      <a16:colId xmlns:a16="http://schemas.microsoft.com/office/drawing/2014/main" val="2380032909"/>
                    </a:ext>
                  </a:extLst>
                </a:gridCol>
                <a:gridCol w="422231">
                  <a:extLst>
                    <a:ext uri="{9D8B030D-6E8A-4147-A177-3AD203B41FA5}">
                      <a16:colId xmlns:a16="http://schemas.microsoft.com/office/drawing/2014/main" val="1495891043"/>
                    </a:ext>
                  </a:extLst>
                </a:gridCol>
              </a:tblGrid>
              <a:tr h="433298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y\x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759254760"/>
                  </a:ext>
                </a:extLst>
              </a:tr>
              <a:tr h="4332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77357283"/>
                  </a:ext>
                </a:extLst>
              </a:tr>
              <a:tr h="4332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15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630441036"/>
                  </a:ext>
                </a:extLst>
              </a:tr>
              <a:tr h="4332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517099397"/>
                  </a:ext>
                </a:extLst>
              </a:tr>
              <a:tr h="4332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88335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5D61928-83C8-49FA-AF5B-BA06180221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955239"/>
              </p:ext>
            </p:extLst>
          </p:nvPr>
        </p:nvGraphicFramePr>
        <p:xfrm>
          <a:off x="3011217" y="2923355"/>
          <a:ext cx="3000943" cy="1059180"/>
        </p:xfrm>
        <a:graphic>
          <a:graphicData uri="http://schemas.openxmlformats.org/drawingml/2006/table">
            <a:tbl>
              <a:tblPr firstCol="1" bandCol="1">
                <a:tableStyleId>{93296810-A885-4BE3-A3E7-6D5BEEA58F35}</a:tableStyleId>
              </a:tblPr>
              <a:tblGrid>
                <a:gridCol w="1311843">
                  <a:extLst>
                    <a:ext uri="{9D8B030D-6E8A-4147-A177-3AD203B41FA5}">
                      <a16:colId xmlns:a16="http://schemas.microsoft.com/office/drawing/2014/main" val="2860091933"/>
                    </a:ext>
                  </a:extLst>
                </a:gridCol>
                <a:gridCol w="337820">
                  <a:extLst>
                    <a:ext uri="{9D8B030D-6E8A-4147-A177-3AD203B41FA5}">
                      <a16:colId xmlns:a16="http://schemas.microsoft.com/office/drawing/2014/main" val="1757662666"/>
                    </a:ext>
                  </a:extLst>
                </a:gridCol>
                <a:gridCol w="337820">
                  <a:extLst>
                    <a:ext uri="{9D8B030D-6E8A-4147-A177-3AD203B41FA5}">
                      <a16:colId xmlns:a16="http://schemas.microsoft.com/office/drawing/2014/main" val="2988486702"/>
                    </a:ext>
                  </a:extLst>
                </a:gridCol>
                <a:gridCol w="337820">
                  <a:extLst>
                    <a:ext uri="{9D8B030D-6E8A-4147-A177-3AD203B41FA5}">
                      <a16:colId xmlns:a16="http://schemas.microsoft.com/office/drawing/2014/main" val="1031846014"/>
                    </a:ext>
                  </a:extLst>
                </a:gridCol>
                <a:gridCol w="337820">
                  <a:extLst>
                    <a:ext uri="{9D8B030D-6E8A-4147-A177-3AD203B41FA5}">
                      <a16:colId xmlns:a16="http://schemas.microsoft.com/office/drawing/2014/main" val="3316748748"/>
                    </a:ext>
                  </a:extLst>
                </a:gridCol>
                <a:gridCol w="337820">
                  <a:extLst>
                    <a:ext uri="{9D8B030D-6E8A-4147-A177-3AD203B41FA5}">
                      <a16:colId xmlns:a16="http://schemas.microsoft.com/office/drawing/2014/main" val="356771245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Row indices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98342252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r>
                        <a:rPr lang="en-US" sz="1400" dirty="0"/>
                        <a:t>Column indices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2415949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r>
                        <a:rPr lang="en-US" sz="1400" dirty="0"/>
                        <a:t>Values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15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50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09715856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84831D69-16CF-4C2D-80AC-FE0D503096F7}"/>
              </a:ext>
            </a:extLst>
          </p:cNvPr>
          <p:cNvSpPr txBox="1"/>
          <p:nvPr/>
        </p:nvSpPr>
        <p:spPr>
          <a:xfrm>
            <a:off x="6625253" y="2708920"/>
            <a:ext cx="1979195" cy="147732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500" dirty="0"/>
              <a:t>In this representation for every non-zero element we store its </a:t>
            </a:r>
            <a:r>
              <a:rPr lang="en-US" sz="1500" dirty="0">
                <a:solidFill>
                  <a:srgbClr val="FF0000"/>
                </a:solidFill>
              </a:rPr>
              <a:t>coordinates</a:t>
            </a:r>
            <a:r>
              <a:rPr lang="en-US" sz="1500" dirty="0"/>
              <a:t> and its </a:t>
            </a:r>
            <a:r>
              <a:rPr lang="en-US" sz="1500" dirty="0">
                <a:solidFill>
                  <a:srgbClr val="FF0000"/>
                </a:solidFill>
              </a:rPr>
              <a:t>value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BF7EB8E-7204-4342-B341-9585895F6C61}"/>
              </a:ext>
            </a:extLst>
          </p:cNvPr>
          <p:cNvSpPr/>
          <p:nvPr/>
        </p:nvSpPr>
        <p:spPr>
          <a:xfrm>
            <a:off x="4341452" y="2874576"/>
            <a:ext cx="335446" cy="1202496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EE62588-60C0-48B2-A44A-E80D6011388F}"/>
              </a:ext>
            </a:extLst>
          </p:cNvPr>
          <p:cNvSpPr/>
          <p:nvPr/>
        </p:nvSpPr>
        <p:spPr>
          <a:xfrm>
            <a:off x="1475656" y="2935682"/>
            <a:ext cx="327992" cy="34930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9" name="Connector: Curved 8">
            <a:extLst>
              <a:ext uri="{FF2B5EF4-FFF2-40B4-BE49-F238E27FC236}">
                <a16:creationId xmlns:a16="http://schemas.microsoft.com/office/drawing/2014/main" id="{88F3ED6A-8684-44E2-8249-50A5EFD20FDC}"/>
              </a:ext>
            </a:extLst>
          </p:cNvPr>
          <p:cNvCxnSpPr>
            <a:cxnSpLocks/>
            <a:stCxn id="5" idx="6"/>
            <a:endCxn id="3" idx="0"/>
          </p:cNvCxnSpPr>
          <p:nvPr/>
        </p:nvCxnSpPr>
        <p:spPr>
          <a:xfrm flipV="1">
            <a:off x="1803648" y="2874576"/>
            <a:ext cx="2705527" cy="235757"/>
          </a:xfrm>
          <a:prstGeom prst="curvedConnector4">
            <a:avLst>
              <a:gd name="adj1" fmla="val 46900"/>
              <a:gd name="adj2" fmla="val 196964"/>
            </a:avLst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610">
            <a:extLst>
              <a:ext uri="{FF2B5EF4-FFF2-40B4-BE49-F238E27FC236}">
                <a16:creationId xmlns:a16="http://schemas.microsoft.com/office/drawing/2014/main" id="{CF843333-D880-2E41-837F-D67E1A16D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98804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Orestis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Zachariadis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FA680A5D-F505-1C4F-9419-FD4795419A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6602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909916AF-9FF7-4887-B9C3-F51CA55A2C3B}"/>
              </a:ext>
            </a:extLst>
          </p:cNvPr>
          <p:cNvSpPr/>
          <p:nvPr/>
        </p:nvSpPr>
        <p:spPr>
          <a:xfrm>
            <a:off x="4510256" y="2899732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4DE2265-EFEC-4E27-B66C-B97F4B4D1052}"/>
              </a:ext>
            </a:extLst>
          </p:cNvPr>
          <p:cNvSpPr/>
          <p:nvPr/>
        </p:nvSpPr>
        <p:spPr>
          <a:xfrm>
            <a:off x="4836491" y="2899732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5268146-635D-42A8-8681-6C6D57C00FE3}"/>
              </a:ext>
            </a:extLst>
          </p:cNvPr>
          <p:cNvSpPr/>
          <p:nvPr/>
        </p:nvSpPr>
        <p:spPr>
          <a:xfrm>
            <a:off x="5162727" y="2899732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E482275-B04B-42B9-A4A6-D81A6D5A5E3B}"/>
              </a:ext>
            </a:extLst>
          </p:cNvPr>
          <p:cNvSpPr/>
          <p:nvPr/>
        </p:nvSpPr>
        <p:spPr>
          <a:xfrm>
            <a:off x="5484940" y="2899732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D363B2A-8A9B-428A-B0FA-FC6C4A90856F}"/>
              </a:ext>
            </a:extLst>
          </p:cNvPr>
          <p:cNvSpPr/>
          <p:nvPr/>
        </p:nvSpPr>
        <p:spPr>
          <a:xfrm>
            <a:off x="4510256" y="3220187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669DF21B-389D-430D-AB7F-D6211584B1F4}"/>
              </a:ext>
            </a:extLst>
          </p:cNvPr>
          <p:cNvSpPr/>
          <p:nvPr/>
        </p:nvSpPr>
        <p:spPr>
          <a:xfrm>
            <a:off x="4836491" y="3220187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336F230-CCBA-4DB6-9354-BBF04A451B28}"/>
              </a:ext>
            </a:extLst>
          </p:cNvPr>
          <p:cNvSpPr/>
          <p:nvPr/>
        </p:nvSpPr>
        <p:spPr>
          <a:xfrm>
            <a:off x="5162727" y="3220187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EF92EB9-75B6-4FDF-9D1F-7209ED8915EF}"/>
              </a:ext>
            </a:extLst>
          </p:cNvPr>
          <p:cNvSpPr/>
          <p:nvPr/>
        </p:nvSpPr>
        <p:spPr>
          <a:xfrm>
            <a:off x="5484940" y="3220187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55F6C7E4-82B7-4608-959B-F51C1FD03F7F}"/>
              </a:ext>
            </a:extLst>
          </p:cNvPr>
          <p:cNvSpPr/>
          <p:nvPr/>
        </p:nvSpPr>
        <p:spPr>
          <a:xfrm>
            <a:off x="4510256" y="3540643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2F58EBB-1B0E-43E8-8E3C-16B117C18231}"/>
              </a:ext>
            </a:extLst>
          </p:cNvPr>
          <p:cNvSpPr/>
          <p:nvPr/>
        </p:nvSpPr>
        <p:spPr>
          <a:xfrm>
            <a:off x="4836491" y="3540643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846B02E-6523-4DBF-8623-3EFEFD985B38}"/>
              </a:ext>
            </a:extLst>
          </p:cNvPr>
          <p:cNvSpPr/>
          <p:nvPr/>
        </p:nvSpPr>
        <p:spPr>
          <a:xfrm>
            <a:off x="5162727" y="3540643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8485168-F2C7-43DB-9B0D-D5DF74732CD3}"/>
              </a:ext>
            </a:extLst>
          </p:cNvPr>
          <p:cNvSpPr/>
          <p:nvPr/>
        </p:nvSpPr>
        <p:spPr>
          <a:xfrm>
            <a:off x="5484940" y="3540643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A410DA2-EC6E-4526-8E53-1ED3A7ACD093}"/>
              </a:ext>
            </a:extLst>
          </p:cNvPr>
          <p:cNvSpPr/>
          <p:nvPr/>
        </p:nvSpPr>
        <p:spPr>
          <a:xfrm>
            <a:off x="4510256" y="3844790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D66B9EC-39F5-440B-94ED-FF961F599486}"/>
              </a:ext>
            </a:extLst>
          </p:cNvPr>
          <p:cNvSpPr/>
          <p:nvPr/>
        </p:nvSpPr>
        <p:spPr>
          <a:xfrm>
            <a:off x="4836491" y="3844790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EE6EA22-3A02-41B6-BF60-3C6D341208BF}"/>
              </a:ext>
            </a:extLst>
          </p:cNvPr>
          <p:cNvSpPr/>
          <p:nvPr/>
        </p:nvSpPr>
        <p:spPr>
          <a:xfrm>
            <a:off x="5162727" y="3844790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6F1B437-BA31-484F-8801-2E91A8AA4E50}"/>
              </a:ext>
            </a:extLst>
          </p:cNvPr>
          <p:cNvSpPr/>
          <p:nvPr/>
        </p:nvSpPr>
        <p:spPr>
          <a:xfrm>
            <a:off x="5484940" y="3844790"/>
            <a:ext cx="326236" cy="320456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7" name="MATRIX">
            <a:extLst>
              <a:ext uri="{FF2B5EF4-FFF2-40B4-BE49-F238E27FC236}">
                <a16:creationId xmlns:a16="http://schemas.microsoft.com/office/drawing/2014/main" id="{783A7695-B9E4-40EB-8B3A-D7501E91B460}"/>
              </a:ext>
            </a:extLst>
          </p:cNvPr>
          <p:cNvSpPr/>
          <p:nvPr/>
        </p:nvSpPr>
        <p:spPr>
          <a:xfrm>
            <a:off x="491859" y="2914166"/>
            <a:ext cx="3070122" cy="1657745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77B1A9-3A68-4F20-A0AC-39FC683FD055}"/>
              </a:ext>
            </a:extLst>
          </p:cNvPr>
          <p:cNvSpPr txBox="1"/>
          <p:nvPr/>
        </p:nvSpPr>
        <p:spPr>
          <a:xfrm>
            <a:off x="157146" y="1280204"/>
            <a:ext cx="8672421" cy="9002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Encodes if a block of the matrix contains </a:t>
            </a:r>
          </a:p>
          <a:p>
            <a:pPr algn="ctr"/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any non-zero element </a:t>
            </a:r>
            <a:endParaRPr lang="en-US" sz="2625" u="sng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ED903F-7A39-4AF6-8BA9-7D158B76BB07}"/>
              </a:ext>
            </a:extLst>
          </p:cNvPr>
          <p:cNvSpPr/>
          <p:nvPr/>
        </p:nvSpPr>
        <p:spPr>
          <a:xfrm>
            <a:off x="4516654" y="2914166"/>
            <a:ext cx="326236" cy="320456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Bitmap">
            <a:extLst>
              <a:ext uri="{FF2B5EF4-FFF2-40B4-BE49-F238E27FC236}">
                <a16:creationId xmlns:a16="http://schemas.microsoft.com/office/drawing/2014/main" id="{B1217ED1-E5B0-449F-A02D-BD91B0AD38E2}"/>
              </a:ext>
            </a:extLst>
          </p:cNvPr>
          <p:cNvSpPr/>
          <p:nvPr/>
        </p:nvSpPr>
        <p:spPr>
          <a:xfrm>
            <a:off x="4545640" y="2487113"/>
            <a:ext cx="1340132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BITMAP</a:t>
            </a:r>
            <a:endParaRPr lang="en-CH" sz="22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9359B40-BF86-46A7-90E4-E84C5F3658CD}"/>
              </a:ext>
            </a:extLst>
          </p:cNvPr>
          <p:cNvSpPr/>
          <p:nvPr/>
        </p:nvSpPr>
        <p:spPr>
          <a:xfrm>
            <a:off x="4842889" y="2914166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6E99A24-11E2-43AD-8D16-8C64383870C6}"/>
              </a:ext>
            </a:extLst>
          </p:cNvPr>
          <p:cNvSpPr/>
          <p:nvPr/>
        </p:nvSpPr>
        <p:spPr>
          <a:xfrm>
            <a:off x="5169125" y="2914166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4F796E0-4871-4A07-A0B4-498E8B06CB4A}"/>
              </a:ext>
            </a:extLst>
          </p:cNvPr>
          <p:cNvSpPr/>
          <p:nvPr/>
        </p:nvSpPr>
        <p:spPr>
          <a:xfrm>
            <a:off x="5491338" y="2914166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D57E8D5-E1A7-42B9-B408-83B67A8CC812}"/>
              </a:ext>
            </a:extLst>
          </p:cNvPr>
          <p:cNvSpPr/>
          <p:nvPr/>
        </p:nvSpPr>
        <p:spPr>
          <a:xfrm>
            <a:off x="4516654" y="3234621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5051C63-5D41-4687-A293-5B7C8D72743E}"/>
              </a:ext>
            </a:extLst>
          </p:cNvPr>
          <p:cNvSpPr/>
          <p:nvPr/>
        </p:nvSpPr>
        <p:spPr>
          <a:xfrm>
            <a:off x="4842889" y="3234621"/>
            <a:ext cx="326236" cy="320456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C784373-6406-47B2-AF58-9786140589FB}"/>
              </a:ext>
            </a:extLst>
          </p:cNvPr>
          <p:cNvSpPr/>
          <p:nvPr/>
        </p:nvSpPr>
        <p:spPr>
          <a:xfrm>
            <a:off x="5169125" y="3234621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44B1FD-E3BB-4252-B472-2E62274F284B}"/>
              </a:ext>
            </a:extLst>
          </p:cNvPr>
          <p:cNvSpPr/>
          <p:nvPr/>
        </p:nvSpPr>
        <p:spPr>
          <a:xfrm>
            <a:off x="5491338" y="3234621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5D2FCA1-5B81-444F-9B6A-93C4205DE091}"/>
              </a:ext>
            </a:extLst>
          </p:cNvPr>
          <p:cNvSpPr/>
          <p:nvPr/>
        </p:nvSpPr>
        <p:spPr>
          <a:xfrm>
            <a:off x="4516654" y="3555077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BE29C19-CE72-47B7-A734-E42B52E0C340}"/>
              </a:ext>
            </a:extLst>
          </p:cNvPr>
          <p:cNvSpPr/>
          <p:nvPr/>
        </p:nvSpPr>
        <p:spPr>
          <a:xfrm>
            <a:off x="4842889" y="3555077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E377921-B027-48FD-B5CA-6D02A68B079E}"/>
              </a:ext>
            </a:extLst>
          </p:cNvPr>
          <p:cNvSpPr/>
          <p:nvPr/>
        </p:nvSpPr>
        <p:spPr>
          <a:xfrm>
            <a:off x="5169125" y="3555077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273E784-22E4-4C4A-A438-4E9BD86044EE}"/>
              </a:ext>
            </a:extLst>
          </p:cNvPr>
          <p:cNvSpPr/>
          <p:nvPr/>
        </p:nvSpPr>
        <p:spPr>
          <a:xfrm>
            <a:off x="5491338" y="3555077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C94502A-7BF3-4C48-9AAF-025903FD99B4}"/>
              </a:ext>
            </a:extLst>
          </p:cNvPr>
          <p:cNvSpPr/>
          <p:nvPr/>
        </p:nvSpPr>
        <p:spPr>
          <a:xfrm>
            <a:off x="4516654" y="3859224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A47CDAB-AF63-4C25-B856-079ECEB53D90}"/>
              </a:ext>
            </a:extLst>
          </p:cNvPr>
          <p:cNvSpPr/>
          <p:nvPr/>
        </p:nvSpPr>
        <p:spPr>
          <a:xfrm>
            <a:off x="4842889" y="3859224"/>
            <a:ext cx="326236" cy="320456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CH" sz="2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1FDCF96-DBF7-4A6C-8064-7D8391175B4F}"/>
              </a:ext>
            </a:extLst>
          </p:cNvPr>
          <p:cNvSpPr/>
          <p:nvPr/>
        </p:nvSpPr>
        <p:spPr>
          <a:xfrm>
            <a:off x="5169125" y="3859224"/>
            <a:ext cx="326236" cy="320456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21D2DDA-358A-4CEE-82B4-C4F6CF1344B4}"/>
              </a:ext>
            </a:extLst>
          </p:cNvPr>
          <p:cNvSpPr/>
          <p:nvPr/>
        </p:nvSpPr>
        <p:spPr>
          <a:xfrm>
            <a:off x="5491338" y="3859224"/>
            <a:ext cx="326236" cy="320456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CH" sz="21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00180635-11BC-4C3F-9EB0-ADBD5B5B4341}"/>
              </a:ext>
            </a:extLst>
          </p:cNvPr>
          <p:cNvCxnSpPr>
            <a:cxnSpLocks/>
          </p:cNvCxnSpPr>
          <p:nvPr/>
        </p:nvCxnSpPr>
        <p:spPr>
          <a:xfrm flipH="1">
            <a:off x="6055602" y="3555077"/>
            <a:ext cx="374319" cy="0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FEC9FB76-3D86-44BF-905B-96081E6E25D4}"/>
              </a:ext>
            </a:extLst>
          </p:cNvPr>
          <p:cNvSpPr txBox="1"/>
          <p:nvPr/>
        </p:nvSpPr>
        <p:spPr>
          <a:xfrm>
            <a:off x="6609894" y="2875477"/>
            <a:ext cx="2219673" cy="13042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625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Might contain high number of zero bits</a:t>
            </a:r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C0C6C20A-486D-4A30-8F40-901DBA8FD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SMASH: Software Compression Scheme (II)</a:t>
            </a:r>
            <a:endParaRPr lang="en-CH" sz="36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1CB6FD-B95E-4B98-9943-0FC5BC8A8A0B}"/>
              </a:ext>
            </a:extLst>
          </p:cNvPr>
          <p:cNvSpPr/>
          <p:nvPr/>
        </p:nvSpPr>
        <p:spPr>
          <a:xfrm>
            <a:off x="124871" y="869048"/>
            <a:ext cx="130997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BITMAP:</a:t>
            </a:r>
            <a:endParaRPr lang="en-CH" sz="23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7320A45-A275-4E40-9E92-506AF79D4050}"/>
              </a:ext>
            </a:extLst>
          </p:cNvPr>
          <p:cNvSpPr/>
          <p:nvPr/>
        </p:nvSpPr>
        <p:spPr>
          <a:xfrm>
            <a:off x="1362733" y="2387058"/>
            <a:ext cx="1187954" cy="4385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MATRIX</a:t>
            </a:r>
            <a:endParaRPr lang="en-CH" sz="22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9" name="DIV_1">
            <a:extLst>
              <a:ext uri="{FF2B5EF4-FFF2-40B4-BE49-F238E27FC236}">
                <a16:creationId xmlns:a16="http://schemas.microsoft.com/office/drawing/2014/main" id="{E1CC3E23-36DC-48DD-8A7B-23EF95DEF632}"/>
              </a:ext>
            </a:extLst>
          </p:cNvPr>
          <p:cNvSpPr/>
          <p:nvPr/>
        </p:nvSpPr>
        <p:spPr>
          <a:xfrm>
            <a:off x="491857" y="2914166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0" name="DIV_2">
            <a:extLst>
              <a:ext uri="{FF2B5EF4-FFF2-40B4-BE49-F238E27FC236}">
                <a16:creationId xmlns:a16="http://schemas.microsoft.com/office/drawing/2014/main" id="{6B191C7D-8241-4C50-BF6D-E2E0BDF34C90}"/>
              </a:ext>
            </a:extLst>
          </p:cNvPr>
          <p:cNvSpPr/>
          <p:nvPr/>
        </p:nvSpPr>
        <p:spPr>
          <a:xfrm>
            <a:off x="1259388" y="2914165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1" name="DIV_3">
            <a:extLst>
              <a:ext uri="{FF2B5EF4-FFF2-40B4-BE49-F238E27FC236}">
                <a16:creationId xmlns:a16="http://schemas.microsoft.com/office/drawing/2014/main" id="{562FD079-41A3-4180-B0CB-8E5A9D97DC29}"/>
              </a:ext>
            </a:extLst>
          </p:cNvPr>
          <p:cNvSpPr/>
          <p:nvPr/>
        </p:nvSpPr>
        <p:spPr>
          <a:xfrm>
            <a:off x="2026918" y="2914165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DIV_4">
            <a:extLst>
              <a:ext uri="{FF2B5EF4-FFF2-40B4-BE49-F238E27FC236}">
                <a16:creationId xmlns:a16="http://schemas.microsoft.com/office/drawing/2014/main" id="{5B5D51A9-EC70-4CC0-B027-4B34E9C8DC18}"/>
              </a:ext>
            </a:extLst>
          </p:cNvPr>
          <p:cNvSpPr/>
          <p:nvPr/>
        </p:nvSpPr>
        <p:spPr>
          <a:xfrm>
            <a:off x="2794449" y="2914164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DIV_5">
            <a:extLst>
              <a:ext uri="{FF2B5EF4-FFF2-40B4-BE49-F238E27FC236}">
                <a16:creationId xmlns:a16="http://schemas.microsoft.com/office/drawing/2014/main" id="{78B40AFC-C00F-4C5D-915B-39D2B21B7EBE}"/>
              </a:ext>
            </a:extLst>
          </p:cNvPr>
          <p:cNvSpPr/>
          <p:nvPr/>
        </p:nvSpPr>
        <p:spPr>
          <a:xfrm>
            <a:off x="492446" y="3328603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4" name="DIV_6">
            <a:extLst>
              <a:ext uri="{FF2B5EF4-FFF2-40B4-BE49-F238E27FC236}">
                <a16:creationId xmlns:a16="http://schemas.microsoft.com/office/drawing/2014/main" id="{06B37B13-B644-46F7-B776-190256AA1B17}"/>
              </a:ext>
            </a:extLst>
          </p:cNvPr>
          <p:cNvSpPr/>
          <p:nvPr/>
        </p:nvSpPr>
        <p:spPr>
          <a:xfrm>
            <a:off x="1257000" y="3328603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5" name="DIV_7">
            <a:extLst>
              <a:ext uri="{FF2B5EF4-FFF2-40B4-BE49-F238E27FC236}">
                <a16:creationId xmlns:a16="http://schemas.microsoft.com/office/drawing/2014/main" id="{A0DCE99E-0F01-4B68-8E5F-77116008D1CC}"/>
              </a:ext>
            </a:extLst>
          </p:cNvPr>
          <p:cNvSpPr/>
          <p:nvPr/>
        </p:nvSpPr>
        <p:spPr>
          <a:xfrm>
            <a:off x="2021554" y="3328603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DIV_8">
            <a:extLst>
              <a:ext uri="{FF2B5EF4-FFF2-40B4-BE49-F238E27FC236}">
                <a16:creationId xmlns:a16="http://schemas.microsoft.com/office/drawing/2014/main" id="{94A1790C-5BAC-48D0-928A-E6F85CFA66CB}"/>
              </a:ext>
            </a:extLst>
          </p:cNvPr>
          <p:cNvSpPr/>
          <p:nvPr/>
        </p:nvSpPr>
        <p:spPr>
          <a:xfrm>
            <a:off x="2791345" y="3328603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7" name="DIV_9">
            <a:extLst>
              <a:ext uri="{FF2B5EF4-FFF2-40B4-BE49-F238E27FC236}">
                <a16:creationId xmlns:a16="http://schemas.microsoft.com/office/drawing/2014/main" id="{8D88C9E9-5FE9-4A74-A152-6A7E5738D54E}"/>
              </a:ext>
            </a:extLst>
          </p:cNvPr>
          <p:cNvSpPr/>
          <p:nvPr/>
        </p:nvSpPr>
        <p:spPr>
          <a:xfrm>
            <a:off x="491857" y="3744101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DIV_10">
            <a:extLst>
              <a:ext uri="{FF2B5EF4-FFF2-40B4-BE49-F238E27FC236}">
                <a16:creationId xmlns:a16="http://schemas.microsoft.com/office/drawing/2014/main" id="{A71DA88C-D725-405C-8587-04DC4E23A746}"/>
              </a:ext>
            </a:extLst>
          </p:cNvPr>
          <p:cNvSpPr/>
          <p:nvPr/>
        </p:nvSpPr>
        <p:spPr>
          <a:xfrm>
            <a:off x="1253895" y="3743039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DIV_11">
            <a:extLst>
              <a:ext uri="{FF2B5EF4-FFF2-40B4-BE49-F238E27FC236}">
                <a16:creationId xmlns:a16="http://schemas.microsoft.com/office/drawing/2014/main" id="{B0BAD1BC-DECA-4892-A1C0-7870A98EB886}"/>
              </a:ext>
            </a:extLst>
          </p:cNvPr>
          <p:cNvSpPr/>
          <p:nvPr/>
        </p:nvSpPr>
        <p:spPr>
          <a:xfrm>
            <a:off x="2023814" y="3743038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DIV_12">
            <a:extLst>
              <a:ext uri="{FF2B5EF4-FFF2-40B4-BE49-F238E27FC236}">
                <a16:creationId xmlns:a16="http://schemas.microsoft.com/office/drawing/2014/main" id="{51131A21-009C-4557-A1C3-2D51E9BFC6D0}"/>
              </a:ext>
            </a:extLst>
          </p:cNvPr>
          <p:cNvSpPr/>
          <p:nvPr/>
        </p:nvSpPr>
        <p:spPr>
          <a:xfrm>
            <a:off x="2791345" y="3741977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1" name="DIV_13">
            <a:extLst>
              <a:ext uri="{FF2B5EF4-FFF2-40B4-BE49-F238E27FC236}">
                <a16:creationId xmlns:a16="http://schemas.microsoft.com/office/drawing/2014/main" id="{05CC8BFC-0A70-4068-8124-7FBBD60D99AE}"/>
              </a:ext>
            </a:extLst>
          </p:cNvPr>
          <p:cNvSpPr/>
          <p:nvPr/>
        </p:nvSpPr>
        <p:spPr>
          <a:xfrm>
            <a:off x="491856" y="4160140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2" name="DIV_14">
            <a:extLst>
              <a:ext uri="{FF2B5EF4-FFF2-40B4-BE49-F238E27FC236}">
                <a16:creationId xmlns:a16="http://schemas.microsoft.com/office/drawing/2014/main" id="{FF507E07-B97B-4B9B-9163-259BA18973BB}"/>
              </a:ext>
            </a:extLst>
          </p:cNvPr>
          <p:cNvSpPr/>
          <p:nvPr/>
        </p:nvSpPr>
        <p:spPr>
          <a:xfrm>
            <a:off x="1253894" y="4156412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3" name="DIV_15">
            <a:extLst>
              <a:ext uri="{FF2B5EF4-FFF2-40B4-BE49-F238E27FC236}">
                <a16:creationId xmlns:a16="http://schemas.microsoft.com/office/drawing/2014/main" id="{9D445778-7BE3-4A32-84A0-24DA53683A7F}"/>
              </a:ext>
            </a:extLst>
          </p:cNvPr>
          <p:cNvSpPr/>
          <p:nvPr/>
        </p:nvSpPr>
        <p:spPr>
          <a:xfrm>
            <a:off x="2023813" y="4156412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4" name="DIV_16">
            <a:extLst>
              <a:ext uri="{FF2B5EF4-FFF2-40B4-BE49-F238E27FC236}">
                <a16:creationId xmlns:a16="http://schemas.microsoft.com/office/drawing/2014/main" id="{BCF48B9E-D229-4320-B63B-C116A2E17FA9}"/>
              </a:ext>
            </a:extLst>
          </p:cNvPr>
          <p:cNvSpPr/>
          <p:nvPr/>
        </p:nvSpPr>
        <p:spPr>
          <a:xfrm>
            <a:off x="2786369" y="4156412"/>
            <a:ext cx="767531" cy="415499"/>
          </a:xfrm>
          <a:prstGeom prst="rect">
            <a:avLst/>
          </a:prstGeom>
          <a:solidFill>
            <a:schemeClr val="bg1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NZ_1">
            <a:extLst>
              <a:ext uri="{FF2B5EF4-FFF2-40B4-BE49-F238E27FC236}">
                <a16:creationId xmlns:a16="http://schemas.microsoft.com/office/drawing/2014/main" id="{18F411EC-E21C-45B8-9D0A-1AB629FB8AFD}"/>
              </a:ext>
            </a:extLst>
          </p:cNvPr>
          <p:cNvSpPr/>
          <p:nvPr/>
        </p:nvSpPr>
        <p:spPr>
          <a:xfrm>
            <a:off x="494834" y="2914219"/>
            <a:ext cx="767531" cy="415499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ZEROS_2">
            <a:extLst>
              <a:ext uri="{FF2B5EF4-FFF2-40B4-BE49-F238E27FC236}">
                <a16:creationId xmlns:a16="http://schemas.microsoft.com/office/drawing/2014/main" id="{B2DAEB20-6425-48EE-9146-EE8F734512D1}"/>
              </a:ext>
            </a:extLst>
          </p:cNvPr>
          <p:cNvSpPr/>
          <p:nvPr/>
        </p:nvSpPr>
        <p:spPr>
          <a:xfrm>
            <a:off x="1257772" y="2913961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ZEROS_3">
            <a:extLst>
              <a:ext uri="{FF2B5EF4-FFF2-40B4-BE49-F238E27FC236}">
                <a16:creationId xmlns:a16="http://schemas.microsoft.com/office/drawing/2014/main" id="{609A21B5-6B46-437B-BCF4-29E583CB748E}"/>
              </a:ext>
            </a:extLst>
          </p:cNvPr>
          <p:cNvSpPr/>
          <p:nvPr/>
        </p:nvSpPr>
        <p:spPr>
          <a:xfrm>
            <a:off x="2022915" y="2912573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ZEROS_4">
            <a:extLst>
              <a:ext uri="{FF2B5EF4-FFF2-40B4-BE49-F238E27FC236}">
                <a16:creationId xmlns:a16="http://schemas.microsoft.com/office/drawing/2014/main" id="{41BE0ECD-8926-46E2-AC52-C0A1571D45D1}"/>
              </a:ext>
            </a:extLst>
          </p:cNvPr>
          <p:cNvSpPr/>
          <p:nvPr/>
        </p:nvSpPr>
        <p:spPr>
          <a:xfrm>
            <a:off x="2797553" y="2915755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5" name="ZEROS_5">
            <a:extLst>
              <a:ext uri="{FF2B5EF4-FFF2-40B4-BE49-F238E27FC236}">
                <a16:creationId xmlns:a16="http://schemas.microsoft.com/office/drawing/2014/main" id="{8D3DA45F-C213-4913-8538-25026C11CB2D}"/>
              </a:ext>
            </a:extLst>
          </p:cNvPr>
          <p:cNvSpPr/>
          <p:nvPr/>
        </p:nvSpPr>
        <p:spPr>
          <a:xfrm>
            <a:off x="488752" y="3330203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6" name="NZ_2">
            <a:extLst>
              <a:ext uri="{FF2B5EF4-FFF2-40B4-BE49-F238E27FC236}">
                <a16:creationId xmlns:a16="http://schemas.microsoft.com/office/drawing/2014/main" id="{98B45BD9-6218-445F-95B3-2CE3A8D53A6F}"/>
              </a:ext>
            </a:extLst>
          </p:cNvPr>
          <p:cNvSpPr/>
          <p:nvPr/>
        </p:nvSpPr>
        <p:spPr>
          <a:xfrm>
            <a:off x="1259683" y="3329664"/>
            <a:ext cx="767531" cy="415499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7" name="ZEROS_6">
            <a:extLst>
              <a:ext uri="{FF2B5EF4-FFF2-40B4-BE49-F238E27FC236}">
                <a16:creationId xmlns:a16="http://schemas.microsoft.com/office/drawing/2014/main" id="{A08CDFE6-87D1-44C1-9138-54204A7197D7}"/>
              </a:ext>
            </a:extLst>
          </p:cNvPr>
          <p:cNvSpPr/>
          <p:nvPr/>
        </p:nvSpPr>
        <p:spPr>
          <a:xfrm>
            <a:off x="2028469" y="3333717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8" name="ZEROS_6">
            <a:extLst>
              <a:ext uri="{FF2B5EF4-FFF2-40B4-BE49-F238E27FC236}">
                <a16:creationId xmlns:a16="http://schemas.microsoft.com/office/drawing/2014/main" id="{C360C668-8880-4A4C-9E0D-73C8A289F2BE}"/>
              </a:ext>
            </a:extLst>
          </p:cNvPr>
          <p:cNvSpPr/>
          <p:nvPr/>
        </p:nvSpPr>
        <p:spPr>
          <a:xfrm>
            <a:off x="2792896" y="3329439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9" name="ZEROS_6">
            <a:extLst>
              <a:ext uri="{FF2B5EF4-FFF2-40B4-BE49-F238E27FC236}">
                <a16:creationId xmlns:a16="http://schemas.microsoft.com/office/drawing/2014/main" id="{EEDFC5A5-98A1-4C88-9634-2044C2898B43}"/>
              </a:ext>
            </a:extLst>
          </p:cNvPr>
          <p:cNvSpPr/>
          <p:nvPr/>
        </p:nvSpPr>
        <p:spPr>
          <a:xfrm>
            <a:off x="495107" y="3745163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0" name="ZEROS_6">
            <a:extLst>
              <a:ext uri="{FF2B5EF4-FFF2-40B4-BE49-F238E27FC236}">
                <a16:creationId xmlns:a16="http://schemas.microsoft.com/office/drawing/2014/main" id="{D44928A6-9CA4-4477-9249-8FD850C41159}"/>
              </a:ext>
            </a:extLst>
          </p:cNvPr>
          <p:cNvSpPr/>
          <p:nvPr/>
        </p:nvSpPr>
        <p:spPr>
          <a:xfrm>
            <a:off x="1250987" y="3742507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1" name="ZEROS_6">
            <a:extLst>
              <a:ext uri="{FF2B5EF4-FFF2-40B4-BE49-F238E27FC236}">
                <a16:creationId xmlns:a16="http://schemas.microsoft.com/office/drawing/2014/main" id="{03657D94-6AA6-4C5E-8C29-C29B5D723DA8}"/>
              </a:ext>
            </a:extLst>
          </p:cNvPr>
          <p:cNvSpPr/>
          <p:nvPr/>
        </p:nvSpPr>
        <p:spPr>
          <a:xfrm>
            <a:off x="2020389" y="3746523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" name="ZEROS_6">
            <a:extLst>
              <a:ext uri="{FF2B5EF4-FFF2-40B4-BE49-F238E27FC236}">
                <a16:creationId xmlns:a16="http://schemas.microsoft.com/office/drawing/2014/main" id="{4CEB0B69-0F3F-4561-B1F6-5AC2564EB4AE}"/>
              </a:ext>
            </a:extLst>
          </p:cNvPr>
          <p:cNvSpPr/>
          <p:nvPr/>
        </p:nvSpPr>
        <p:spPr>
          <a:xfrm>
            <a:off x="2790891" y="3749747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3" name="ZEROS_6">
            <a:extLst>
              <a:ext uri="{FF2B5EF4-FFF2-40B4-BE49-F238E27FC236}">
                <a16:creationId xmlns:a16="http://schemas.microsoft.com/office/drawing/2014/main" id="{2CD52122-9D0D-4273-A06D-CDA92B151893}"/>
              </a:ext>
            </a:extLst>
          </p:cNvPr>
          <p:cNvSpPr/>
          <p:nvPr/>
        </p:nvSpPr>
        <p:spPr>
          <a:xfrm>
            <a:off x="483456" y="4151829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4" name="ZEROS_6">
            <a:extLst>
              <a:ext uri="{FF2B5EF4-FFF2-40B4-BE49-F238E27FC236}">
                <a16:creationId xmlns:a16="http://schemas.microsoft.com/office/drawing/2014/main" id="{64E39527-6175-483B-90EB-AC416FEA4B99}"/>
              </a:ext>
            </a:extLst>
          </p:cNvPr>
          <p:cNvSpPr/>
          <p:nvPr/>
        </p:nvSpPr>
        <p:spPr>
          <a:xfrm>
            <a:off x="1253314" y="4158276"/>
            <a:ext cx="767531" cy="415499"/>
          </a:xfrm>
          <a:prstGeom prst="rect">
            <a:avLst/>
          </a:prstGeom>
          <a:solidFill>
            <a:schemeClr val="accent3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ZEROS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6" name="NZ_1">
            <a:extLst>
              <a:ext uri="{FF2B5EF4-FFF2-40B4-BE49-F238E27FC236}">
                <a16:creationId xmlns:a16="http://schemas.microsoft.com/office/drawing/2014/main" id="{9B3EF975-342F-4C44-9F23-9D4252BEFE17}"/>
              </a:ext>
            </a:extLst>
          </p:cNvPr>
          <p:cNvSpPr/>
          <p:nvPr/>
        </p:nvSpPr>
        <p:spPr>
          <a:xfrm>
            <a:off x="2027853" y="4158275"/>
            <a:ext cx="767531" cy="415499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8" name="NZ_1">
            <a:extLst>
              <a:ext uri="{FF2B5EF4-FFF2-40B4-BE49-F238E27FC236}">
                <a16:creationId xmlns:a16="http://schemas.microsoft.com/office/drawing/2014/main" id="{E5DC33CF-47E2-4FA8-BCDB-FC0BE839B723}"/>
              </a:ext>
            </a:extLst>
          </p:cNvPr>
          <p:cNvSpPr/>
          <p:nvPr/>
        </p:nvSpPr>
        <p:spPr>
          <a:xfrm>
            <a:off x="2799294" y="4158969"/>
            <a:ext cx="767531" cy="415499"/>
          </a:xfrm>
          <a:prstGeom prst="rect">
            <a:avLst/>
          </a:prstGeom>
          <a:solidFill>
            <a:srgbClr val="C00000"/>
          </a:solidFill>
          <a:ln w="3492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NZ</a:t>
            </a:r>
            <a:endParaRPr lang="en-CH" sz="15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6F57E5A6-2B3F-4AC6-B0A5-B00AB3A43BB4}"/>
              </a:ext>
            </a:extLst>
          </p:cNvPr>
          <p:cNvSpPr/>
          <p:nvPr/>
        </p:nvSpPr>
        <p:spPr>
          <a:xfrm>
            <a:off x="0" y="4909833"/>
            <a:ext cx="9144000" cy="13975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Idea: Apply the </a:t>
            </a:r>
            <a:r>
              <a:rPr lang="en-US" sz="3400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same encoding recursively</a:t>
            </a:r>
          </a:p>
          <a:p>
            <a:pPr algn="ctr"/>
            <a:r>
              <a:rPr lang="en-US" sz="3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compress more effectively </a:t>
            </a:r>
            <a:endParaRPr lang="en-CH" sz="3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5" name="Slide Number Placeholder 4">
            <a:extLst>
              <a:ext uri="{FF2B5EF4-FFF2-40B4-BE49-F238E27FC236}">
                <a16:creationId xmlns:a16="http://schemas.microsoft.com/office/drawing/2014/main" id="{527FBA4E-C662-6E45-9751-1B9740E7F9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38391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Content Placeholder 5">
            <a:extLst>
              <a:ext uri="{FF2B5EF4-FFF2-40B4-BE49-F238E27FC236}">
                <a16:creationId xmlns:a16="http://schemas.microsoft.com/office/drawing/2014/main" id="{37E94E42-2CF5-5141-8B82-87F29625A2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0457857"/>
              </p:ext>
            </p:extLst>
          </p:nvPr>
        </p:nvGraphicFramePr>
        <p:xfrm>
          <a:off x="581925" y="2485534"/>
          <a:ext cx="2111155" cy="2166490"/>
        </p:xfrm>
        <a:graphic>
          <a:graphicData uri="http://schemas.openxmlformats.org/drawingml/2006/table">
            <a:tbl>
              <a:tblPr firstRow="1" firstCol="1">
                <a:tableStyleId>{93296810-A885-4BE3-A3E7-6D5BEEA58F35}</a:tableStyleId>
              </a:tblPr>
              <a:tblGrid>
                <a:gridCol w="422231">
                  <a:extLst>
                    <a:ext uri="{9D8B030D-6E8A-4147-A177-3AD203B41FA5}">
                      <a16:colId xmlns:a16="http://schemas.microsoft.com/office/drawing/2014/main" val="1467147012"/>
                    </a:ext>
                  </a:extLst>
                </a:gridCol>
                <a:gridCol w="422231">
                  <a:extLst>
                    <a:ext uri="{9D8B030D-6E8A-4147-A177-3AD203B41FA5}">
                      <a16:colId xmlns:a16="http://schemas.microsoft.com/office/drawing/2014/main" val="2763361409"/>
                    </a:ext>
                  </a:extLst>
                </a:gridCol>
                <a:gridCol w="422231">
                  <a:extLst>
                    <a:ext uri="{9D8B030D-6E8A-4147-A177-3AD203B41FA5}">
                      <a16:colId xmlns:a16="http://schemas.microsoft.com/office/drawing/2014/main" val="2668943756"/>
                    </a:ext>
                  </a:extLst>
                </a:gridCol>
                <a:gridCol w="422231">
                  <a:extLst>
                    <a:ext uri="{9D8B030D-6E8A-4147-A177-3AD203B41FA5}">
                      <a16:colId xmlns:a16="http://schemas.microsoft.com/office/drawing/2014/main" val="2380032909"/>
                    </a:ext>
                  </a:extLst>
                </a:gridCol>
                <a:gridCol w="422231">
                  <a:extLst>
                    <a:ext uri="{9D8B030D-6E8A-4147-A177-3AD203B41FA5}">
                      <a16:colId xmlns:a16="http://schemas.microsoft.com/office/drawing/2014/main" val="1495891043"/>
                    </a:ext>
                  </a:extLst>
                </a:gridCol>
              </a:tblGrid>
              <a:tr h="433298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y\x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759254760"/>
                  </a:ext>
                </a:extLst>
              </a:tr>
              <a:tr h="4332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77357283"/>
                  </a:ext>
                </a:extLst>
              </a:tr>
              <a:tr h="4332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15</a:t>
                      </a:r>
                    </a:p>
                  </a:txBody>
                  <a:tcPr marL="68580" marR="68580" marT="34290" marB="3429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441036"/>
                  </a:ext>
                </a:extLst>
              </a:tr>
              <a:tr h="4332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517099397"/>
                  </a:ext>
                </a:extLst>
              </a:tr>
              <a:tr h="4332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50</a:t>
                      </a:r>
                    </a:p>
                  </a:txBody>
                  <a:tcPr marL="68580" marR="68580" marT="34290" marB="3429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88335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AD3EDD1-9592-490A-BFB3-58195B685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Sparse Matrix Representation: Bitmap Format</a:t>
            </a: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6E04DA37-0E8E-4BA8-8605-A249874FE8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1591238"/>
              </p:ext>
            </p:extLst>
          </p:nvPr>
        </p:nvGraphicFramePr>
        <p:xfrm>
          <a:off x="6134676" y="2263068"/>
          <a:ext cx="2878937" cy="3068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CC3D7D8-B989-4FB7-9913-D61F7BFC64B1}"/>
              </a:ext>
            </a:extLst>
          </p:cNvPr>
          <p:cNvSpPr txBox="1"/>
          <p:nvPr/>
        </p:nvSpPr>
        <p:spPr>
          <a:xfrm>
            <a:off x="1215597" y="3033563"/>
            <a:ext cx="41549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300" dirty="0">
                <a:solidFill>
                  <a:srgbClr val="C00000"/>
                </a:solidFill>
              </a:rPr>
              <a:t>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4FB53E-475B-49C9-9DDB-17FC0B48981C}"/>
              </a:ext>
            </a:extLst>
          </p:cNvPr>
          <p:cNvSpPr txBox="1"/>
          <p:nvPr/>
        </p:nvSpPr>
        <p:spPr>
          <a:xfrm>
            <a:off x="1215598" y="3863104"/>
            <a:ext cx="41549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1693A1-0DA3-4E51-B06B-29FFB58FE77C}"/>
              </a:ext>
            </a:extLst>
          </p:cNvPr>
          <p:cNvSpPr txBox="1"/>
          <p:nvPr/>
        </p:nvSpPr>
        <p:spPr>
          <a:xfrm>
            <a:off x="2067894" y="3871835"/>
            <a:ext cx="41549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1A0708-922D-42C4-AD90-02CDF594489A}"/>
              </a:ext>
            </a:extLst>
          </p:cNvPr>
          <p:cNvSpPr txBox="1"/>
          <p:nvPr/>
        </p:nvSpPr>
        <p:spPr>
          <a:xfrm>
            <a:off x="2071976" y="3033563"/>
            <a:ext cx="41549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300" dirty="0">
                <a:solidFill>
                  <a:srgbClr val="C00000"/>
                </a:solidFill>
              </a:rPr>
              <a:t>1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CA6FED8-3E0B-499C-A30E-A88934448D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452067"/>
              </p:ext>
            </p:extLst>
          </p:nvPr>
        </p:nvGraphicFramePr>
        <p:xfrm>
          <a:off x="2794349" y="2502071"/>
          <a:ext cx="3217812" cy="762000"/>
        </p:xfrm>
        <a:graphic>
          <a:graphicData uri="http://schemas.openxmlformats.org/drawingml/2006/table">
            <a:tbl>
              <a:tblPr firstCol="1">
                <a:tableStyleId>{93296810-A885-4BE3-A3E7-6D5BEEA58F35}</a:tableStyleId>
              </a:tblPr>
              <a:tblGrid>
                <a:gridCol w="804453">
                  <a:extLst>
                    <a:ext uri="{9D8B030D-6E8A-4147-A177-3AD203B41FA5}">
                      <a16:colId xmlns:a16="http://schemas.microsoft.com/office/drawing/2014/main" val="2860091933"/>
                    </a:ext>
                  </a:extLst>
                </a:gridCol>
                <a:gridCol w="804453">
                  <a:extLst>
                    <a:ext uri="{9D8B030D-6E8A-4147-A177-3AD203B41FA5}">
                      <a16:colId xmlns:a16="http://schemas.microsoft.com/office/drawing/2014/main" val="1757662666"/>
                    </a:ext>
                  </a:extLst>
                </a:gridCol>
                <a:gridCol w="804453">
                  <a:extLst>
                    <a:ext uri="{9D8B030D-6E8A-4147-A177-3AD203B41FA5}">
                      <a16:colId xmlns:a16="http://schemas.microsoft.com/office/drawing/2014/main" val="2988486702"/>
                    </a:ext>
                  </a:extLst>
                </a:gridCol>
                <a:gridCol w="804453">
                  <a:extLst>
                    <a:ext uri="{9D8B030D-6E8A-4147-A177-3AD203B41FA5}">
                      <a16:colId xmlns:a16="http://schemas.microsoft.com/office/drawing/2014/main" val="1031846014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r>
                        <a:rPr lang="en-US" sz="1400" dirty="0"/>
                        <a:t>Bitmap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b0110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b0001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b1100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98342252"/>
                  </a:ext>
                </a:extLst>
              </a:tr>
              <a:tr h="276860">
                <a:tc>
                  <a:txBody>
                    <a:bodyPr/>
                    <a:lstStyle/>
                    <a:p>
                      <a:r>
                        <a:rPr lang="en-US" sz="1400" dirty="0"/>
                        <a:t>Index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324159491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E42651D-699D-4A7B-8802-B72E43E175F8}"/>
              </a:ext>
            </a:extLst>
          </p:cNvPr>
          <p:cNvSpPr txBox="1"/>
          <p:nvPr/>
        </p:nvSpPr>
        <p:spPr>
          <a:xfrm>
            <a:off x="4251203" y="4226289"/>
            <a:ext cx="4221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accent1"/>
                </a:solidFill>
              </a:rPr>
              <a:t>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EE4A54-877E-4905-B16A-D33DAE7B99AF}"/>
              </a:ext>
            </a:extLst>
          </p:cNvPr>
          <p:cNvSpPr txBox="1"/>
          <p:nvPr/>
        </p:nvSpPr>
        <p:spPr>
          <a:xfrm>
            <a:off x="2915816" y="5122059"/>
            <a:ext cx="3093347" cy="323165"/>
          </a:xfrm>
          <a:prstGeom prst="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500" dirty="0"/>
              <a:t>Coordinates of tile in dense matrix</a:t>
            </a: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238CAAEA-28D1-42CB-8454-69ADA260EB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979284"/>
              </p:ext>
            </p:extLst>
          </p:nvPr>
        </p:nvGraphicFramePr>
        <p:xfrm>
          <a:off x="2734925" y="3937479"/>
          <a:ext cx="3277232" cy="480060"/>
        </p:xfrm>
        <a:graphic>
          <a:graphicData uri="http://schemas.openxmlformats.org/drawingml/2006/table">
            <a:tbl>
              <a:tblPr firstCol="1">
                <a:tableStyleId>{93296810-A885-4BE3-A3E7-6D5BEEA58F35}</a:tableStyleId>
              </a:tblPr>
              <a:tblGrid>
                <a:gridCol w="1044987">
                  <a:extLst>
                    <a:ext uri="{9D8B030D-6E8A-4147-A177-3AD203B41FA5}">
                      <a16:colId xmlns:a16="http://schemas.microsoft.com/office/drawing/2014/main" val="2736255419"/>
                    </a:ext>
                  </a:extLst>
                </a:gridCol>
                <a:gridCol w="446449">
                  <a:extLst>
                    <a:ext uri="{9D8B030D-6E8A-4147-A177-3AD203B41FA5}">
                      <a16:colId xmlns:a16="http://schemas.microsoft.com/office/drawing/2014/main" val="1162139781"/>
                    </a:ext>
                  </a:extLst>
                </a:gridCol>
                <a:gridCol w="446449">
                  <a:extLst>
                    <a:ext uri="{9D8B030D-6E8A-4147-A177-3AD203B41FA5}">
                      <a16:colId xmlns:a16="http://schemas.microsoft.com/office/drawing/2014/main" val="789909498"/>
                    </a:ext>
                  </a:extLst>
                </a:gridCol>
                <a:gridCol w="446449">
                  <a:extLst>
                    <a:ext uri="{9D8B030D-6E8A-4147-A177-3AD203B41FA5}">
                      <a16:colId xmlns:a16="http://schemas.microsoft.com/office/drawing/2014/main" val="4200035022"/>
                    </a:ext>
                  </a:extLst>
                </a:gridCol>
                <a:gridCol w="446449">
                  <a:extLst>
                    <a:ext uri="{9D8B030D-6E8A-4147-A177-3AD203B41FA5}">
                      <a16:colId xmlns:a16="http://schemas.microsoft.com/office/drawing/2014/main" val="32831915"/>
                    </a:ext>
                  </a:extLst>
                </a:gridCol>
                <a:gridCol w="446449">
                  <a:extLst>
                    <a:ext uri="{9D8B030D-6E8A-4147-A177-3AD203B41FA5}">
                      <a16:colId xmlns:a16="http://schemas.microsoft.com/office/drawing/2014/main" val="1927875553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r>
                        <a:rPr lang="en-US" sz="1300" dirty="0"/>
                        <a:t>Elements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15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50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057052542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09B80A0E-3692-41D5-B8BC-F08D5106C6AC}"/>
              </a:ext>
            </a:extLst>
          </p:cNvPr>
          <p:cNvSpPr txBox="1"/>
          <p:nvPr/>
        </p:nvSpPr>
        <p:spPr>
          <a:xfrm>
            <a:off x="4251203" y="3033318"/>
            <a:ext cx="4221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accent1"/>
                </a:solidFill>
              </a:rPr>
              <a:t>+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F6B14CB-AEB8-49B0-9079-1C33EE0AC15D}"/>
              </a:ext>
            </a:extLst>
          </p:cNvPr>
          <p:cNvSpPr/>
          <p:nvPr/>
        </p:nvSpPr>
        <p:spPr>
          <a:xfrm>
            <a:off x="1034731" y="2959385"/>
            <a:ext cx="761100" cy="794144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4B92DBA-E553-41EA-9E2B-16119CC394BE}"/>
              </a:ext>
            </a:extLst>
          </p:cNvPr>
          <p:cNvSpPr/>
          <p:nvPr/>
        </p:nvSpPr>
        <p:spPr>
          <a:xfrm>
            <a:off x="3554022" y="2492896"/>
            <a:ext cx="907346" cy="762000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157BB84C-A465-438F-B838-140099652A61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1810808" y="2604488"/>
            <a:ext cx="1876092" cy="737196"/>
          </a:xfrm>
          <a:prstGeom prst="curvedConnector4">
            <a:avLst>
              <a:gd name="adj1" fmla="val 46459"/>
              <a:gd name="adj2" fmla="val 146147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9CC4EF3A-0223-4374-83E5-70B94A060D82}"/>
              </a:ext>
            </a:extLst>
          </p:cNvPr>
          <p:cNvSpPr/>
          <p:nvPr/>
        </p:nvSpPr>
        <p:spPr>
          <a:xfrm>
            <a:off x="3692542" y="4016186"/>
            <a:ext cx="980847" cy="311462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2" name="Connector: Curved 21">
            <a:extLst>
              <a:ext uri="{FF2B5EF4-FFF2-40B4-BE49-F238E27FC236}">
                <a16:creationId xmlns:a16="http://schemas.microsoft.com/office/drawing/2014/main" id="{8BCD80F4-D25D-4ED2-BAAB-043B63DFE2F1}"/>
              </a:ext>
            </a:extLst>
          </p:cNvPr>
          <p:cNvCxnSpPr>
            <a:cxnSpLocks/>
            <a:stCxn id="13" idx="4"/>
            <a:endCxn id="18" idx="0"/>
          </p:cNvCxnSpPr>
          <p:nvPr/>
        </p:nvCxnSpPr>
        <p:spPr>
          <a:xfrm rot="16200000" flipH="1">
            <a:off x="3714685" y="3547905"/>
            <a:ext cx="761290" cy="175271"/>
          </a:xfrm>
          <a:prstGeom prst="curvedConnector3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B8B24038-BEEF-4E21-A602-6C1FB6FADA40}"/>
              </a:ext>
            </a:extLst>
          </p:cNvPr>
          <p:cNvSpPr/>
          <p:nvPr/>
        </p:nvSpPr>
        <p:spPr>
          <a:xfrm>
            <a:off x="200326" y="6173579"/>
            <a:ext cx="768611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J. Zhang and L. Gruenwald, “Regularizing Irregularity : Bitmap-based and Portable Sparse Matrix Multiplication for Graph Data on GPUs,” GRADES-NDA 2018</a:t>
            </a:r>
          </a:p>
        </p:txBody>
      </p:sp>
      <p:sp>
        <p:nvSpPr>
          <p:cNvPr id="33" name="TextBox 610">
            <a:extLst>
              <a:ext uri="{FF2B5EF4-FFF2-40B4-BE49-F238E27FC236}">
                <a16:creationId xmlns:a16="http://schemas.microsoft.com/office/drawing/2014/main" id="{4BD03856-D3FB-8C49-89DF-FB4C626537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98804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Orestis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Zachariadis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4" name="Slide Number Placeholder 4">
            <a:extLst>
              <a:ext uri="{FF2B5EF4-FFF2-40B4-BE49-F238E27FC236}">
                <a16:creationId xmlns:a16="http://schemas.microsoft.com/office/drawing/2014/main" id="{0D4B5825-31B5-4C49-949B-2656E65729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8389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09AE0-3433-464B-BA8A-E5A1F9C39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Load Sparse Bitmaps into TCUs?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C849626-DFEF-46E2-9B91-AC5B2AF717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8006855"/>
              </p:ext>
            </p:extLst>
          </p:nvPr>
        </p:nvGraphicFramePr>
        <p:xfrm>
          <a:off x="4079081" y="3046957"/>
          <a:ext cx="4489495" cy="120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3133F73B-8061-4E3F-A501-6533BF82995E}"/>
              </a:ext>
            </a:extLst>
          </p:cNvPr>
          <p:cNvGrpSpPr/>
          <p:nvPr/>
        </p:nvGrpSpPr>
        <p:grpSpPr>
          <a:xfrm>
            <a:off x="1230154" y="2560547"/>
            <a:ext cx="1926794" cy="1986772"/>
            <a:chOff x="1497330" y="2547288"/>
            <a:chExt cx="2569059" cy="2649029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B99BC27-A386-42CB-88C9-456B2C2BF2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37230" y="2916620"/>
              <a:ext cx="1878004" cy="187958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BF8F748-33C9-4123-8F7F-75A43A5F2F0E}"/>
                </a:ext>
              </a:extLst>
            </p:cNvPr>
            <p:cNvSpPr txBox="1"/>
            <p:nvPr/>
          </p:nvSpPr>
          <p:spPr>
            <a:xfrm>
              <a:off x="2666881" y="2547288"/>
              <a:ext cx="49842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/>
                <a:t>16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F3D268-A0C0-4553-B384-2231764F83AB}"/>
                </a:ext>
              </a:extLst>
            </p:cNvPr>
            <p:cNvSpPr txBox="1"/>
            <p:nvPr/>
          </p:nvSpPr>
          <p:spPr>
            <a:xfrm>
              <a:off x="1497330" y="3682012"/>
              <a:ext cx="49842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350" dirty="0"/>
                <a:t>16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FACFD18-1115-407D-95D8-0A57EACD0DC4}"/>
                </a:ext>
              </a:extLst>
            </p:cNvPr>
            <p:cNvSpPr txBox="1"/>
            <p:nvPr/>
          </p:nvSpPr>
          <p:spPr>
            <a:xfrm>
              <a:off x="1728655" y="4826985"/>
              <a:ext cx="2337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/>
                <a:t>Nonzeros</a:t>
              </a:r>
              <a:r>
                <a:rPr lang="en-US" sz="1200" dirty="0"/>
                <a:t> colored black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BC1438D-93FA-0F4C-AD8F-ABAED7A1E355}"/>
              </a:ext>
            </a:extLst>
          </p:cNvPr>
          <p:cNvSpPr txBox="1"/>
          <p:nvPr/>
        </p:nvSpPr>
        <p:spPr>
          <a:xfrm>
            <a:off x="198020" y="6170029"/>
            <a:ext cx="49551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aseline="30000" dirty="0"/>
              <a:t>1</a:t>
            </a:r>
            <a:r>
              <a:rPr lang="en-US" sz="800" dirty="0"/>
              <a:t> </a:t>
            </a:r>
            <a:r>
              <a:rPr lang="en-US" sz="800" dirty="0" err="1"/>
              <a:t>Dakkak</a:t>
            </a:r>
            <a:r>
              <a:rPr lang="en-US" sz="800" dirty="0"/>
              <a:t> et al., “Accelerating Reduction and Scan Using Tensor Core Units,” ICS 2019</a:t>
            </a:r>
          </a:p>
        </p:txBody>
      </p:sp>
      <p:sp>
        <p:nvSpPr>
          <p:cNvPr id="17" name="TextBox 610">
            <a:extLst>
              <a:ext uri="{FF2B5EF4-FFF2-40B4-BE49-F238E27FC236}">
                <a16:creationId xmlns:a16="http://schemas.microsoft.com/office/drawing/2014/main" id="{81F01457-331A-904A-B180-2C230F8A3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98804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Orestis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Zachariadis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Slide Number Placeholder 4">
            <a:extLst>
              <a:ext uri="{FF2B5EF4-FFF2-40B4-BE49-F238E27FC236}">
                <a16:creationId xmlns:a16="http://schemas.microsoft.com/office/drawing/2014/main" id="{163F205C-1A89-4C40-98D9-F36280290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74274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F2B46-6111-4FEF-8466-AAD37B01F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Allocating Memory for the Output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5772F2F-18A9-418E-8AAA-1C563364D8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07" y="4744510"/>
            <a:ext cx="2255427" cy="1251166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0F8853-8961-4EA3-9364-C3E45ECAC94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545" y="4151981"/>
            <a:ext cx="2367213" cy="1843695"/>
          </a:xfrm>
          <a:prstGeom prst="rect">
            <a:avLst/>
          </a:prstGeo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6711E6E-CA53-4960-800F-19F218F2E0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4511254"/>
              </p:ext>
            </p:extLst>
          </p:nvPr>
        </p:nvGraphicFramePr>
        <p:xfrm>
          <a:off x="5452813" y="3884862"/>
          <a:ext cx="3383881" cy="21108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587B2A7-13C6-4511-801D-4F5BA0311EF3}"/>
              </a:ext>
            </a:extLst>
          </p:cNvPr>
          <p:cNvSpPr txBox="1"/>
          <p:nvPr/>
        </p:nvSpPr>
        <p:spPr>
          <a:xfrm>
            <a:off x="739943" y="3645025"/>
            <a:ext cx="1784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Counting kernel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867028-599A-4BE1-A279-7D1D1DDCD5AC}"/>
              </a:ext>
            </a:extLst>
          </p:cNvPr>
          <p:cNvSpPr txBox="1"/>
          <p:nvPr/>
        </p:nvSpPr>
        <p:spPr>
          <a:xfrm>
            <a:off x="3019044" y="3645024"/>
            <a:ext cx="2212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Multiplication kernel</a:t>
            </a:r>
          </a:p>
        </p:txBody>
      </p:sp>
      <p:graphicFrame>
        <p:nvGraphicFramePr>
          <p:cNvPr id="12" name="Content Placeholder 10">
            <a:extLst>
              <a:ext uri="{FF2B5EF4-FFF2-40B4-BE49-F238E27FC236}">
                <a16:creationId xmlns:a16="http://schemas.microsoft.com/office/drawing/2014/main" id="{3D29433C-9655-284A-B893-E8C177287C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4131324"/>
              </p:ext>
            </p:extLst>
          </p:nvPr>
        </p:nvGraphicFramePr>
        <p:xfrm>
          <a:off x="4995608" y="980728"/>
          <a:ext cx="3752855" cy="239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3" name="Left Brace 12">
            <a:extLst>
              <a:ext uri="{FF2B5EF4-FFF2-40B4-BE49-F238E27FC236}">
                <a16:creationId xmlns:a16="http://schemas.microsoft.com/office/drawing/2014/main" id="{31E3C8B6-8FDC-AE41-B4E3-297AA9714E31}"/>
              </a:ext>
            </a:extLst>
          </p:cNvPr>
          <p:cNvSpPr/>
          <p:nvPr/>
        </p:nvSpPr>
        <p:spPr>
          <a:xfrm rot="16200000">
            <a:off x="2802280" y="366437"/>
            <a:ext cx="325757" cy="2770874"/>
          </a:xfrm>
          <a:prstGeom prst="leftBrace">
            <a:avLst>
              <a:gd name="adj1" fmla="val 92968"/>
              <a:gd name="adj2" fmla="val 48107"/>
            </a:avLst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FC4127-7B5C-904A-8625-8A3550567E30}"/>
              </a:ext>
            </a:extLst>
          </p:cNvPr>
          <p:cNvSpPr txBox="1"/>
          <p:nvPr/>
        </p:nvSpPr>
        <p:spPr>
          <a:xfrm>
            <a:off x="1331640" y="1988840"/>
            <a:ext cx="3192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How many elements?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AC941E1-3802-0344-BC0C-6953479366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113373"/>
              </p:ext>
            </p:extLst>
          </p:nvPr>
        </p:nvGraphicFramePr>
        <p:xfrm>
          <a:off x="1579722" y="1160659"/>
          <a:ext cx="2770874" cy="251751"/>
        </p:xfrm>
        <a:graphic>
          <a:graphicData uri="http://schemas.openxmlformats.org/drawingml/2006/table">
            <a:tbl>
              <a:tblPr firstCol="1">
                <a:tableStyleId>{93296810-A885-4BE3-A3E7-6D5BEEA58F35}</a:tableStyleId>
              </a:tblPr>
              <a:tblGrid>
                <a:gridCol w="722949">
                  <a:extLst>
                    <a:ext uri="{9D8B030D-6E8A-4147-A177-3AD203B41FA5}">
                      <a16:colId xmlns:a16="http://schemas.microsoft.com/office/drawing/2014/main" val="2736255419"/>
                    </a:ext>
                  </a:extLst>
                </a:gridCol>
                <a:gridCol w="409585">
                  <a:extLst>
                    <a:ext uri="{9D8B030D-6E8A-4147-A177-3AD203B41FA5}">
                      <a16:colId xmlns:a16="http://schemas.microsoft.com/office/drawing/2014/main" val="1162139781"/>
                    </a:ext>
                  </a:extLst>
                </a:gridCol>
                <a:gridCol w="409585">
                  <a:extLst>
                    <a:ext uri="{9D8B030D-6E8A-4147-A177-3AD203B41FA5}">
                      <a16:colId xmlns:a16="http://schemas.microsoft.com/office/drawing/2014/main" val="789909498"/>
                    </a:ext>
                  </a:extLst>
                </a:gridCol>
                <a:gridCol w="409585">
                  <a:extLst>
                    <a:ext uri="{9D8B030D-6E8A-4147-A177-3AD203B41FA5}">
                      <a16:colId xmlns:a16="http://schemas.microsoft.com/office/drawing/2014/main" val="4200035022"/>
                    </a:ext>
                  </a:extLst>
                </a:gridCol>
                <a:gridCol w="409585">
                  <a:extLst>
                    <a:ext uri="{9D8B030D-6E8A-4147-A177-3AD203B41FA5}">
                      <a16:colId xmlns:a16="http://schemas.microsoft.com/office/drawing/2014/main" val="32831915"/>
                    </a:ext>
                  </a:extLst>
                </a:gridCol>
                <a:gridCol w="409585">
                  <a:extLst>
                    <a:ext uri="{9D8B030D-6E8A-4147-A177-3AD203B41FA5}">
                      <a16:colId xmlns:a16="http://schemas.microsoft.com/office/drawing/2014/main" val="1927875553"/>
                    </a:ext>
                  </a:extLst>
                </a:gridCol>
              </a:tblGrid>
              <a:tr h="25175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Elements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57052542"/>
                  </a:ext>
                </a:extLst>
              </a:tr>
            </a:tbl>
          </a:graphicData>
        </a:graphic>
      </p:graphicFrame>
      <p:sp>
        <p:nvSpPr>
          <p:cNvPr id="16" name="TextBox 610">
            <a:extLst>
              <a:ext uri="{FF2B5EF4-FFF2-40B4-BE49-F238E27FC236}">
                <a16:creationId xmlns:a16="http://schemas.microsoft.com/office/drawing/2014/main" id="{3601A281-361F-2443-9ACD-5DE6E43A9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98804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Orestis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Zachariadis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Slide Number Placeholder 4">
            <a:extLst>
              <a:ext uri="{FF2B5EF4-FFF2-40B4-BE49-F238E27FC236}">
                <a16:creationId xmlns:a16="http://schemas.microsoft.com/office/drawing/2014/main" id="{304B2B2B-A021-4A46-B3AE-8B983D8645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83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/>
      <p:bldP spid="1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BA981-B741-433F-A361-0CA27381A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Tiles to Multiply</a:t>
            </a:r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9440E368-44AC-41B3-BC16-8F3FBE1397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3808" y="1876830"/>
            <a:ext cx="2700000" cy="26752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B606BD-5B11-4D0A-871A-F8E4FA5582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591283"/>
            <a:ext cx="1800000" cy="1701813"/>
          </a:xfrm>
          <a:prstGeom prst="rect">
            <a:avLst/>
          </a:prstGeom>
        </p:spPr>
      </p:pic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06429E5B-C311-499E-83DE-557007B73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6065924"/>
              </p:ext>
            </p:extLst>
          </p:nvPr>
        </p:nvGraphicFramePr>
        <p:xfrm>
          <a:off x="5837563" y="3284984"/>
          <a:ext cx="3198933" cy="20417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EF45038-2134-484C-8FD1-A6BF9BE32AB1}"/>
              </a:ext>
            </a:extLst>
          </p:cNvPr>
          <p:cNvSpPr txBox="1"/>
          <p:nvPr/>
        </p:nvSpPr>
        <p:spPr>
          <a:xfrm>
            <a:off x="4156767" y="2132856"/>
            <a:ext cx="99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Task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22BBB1-A3A5-4DB9-8AD8-1FB4E9133958}"/>
              </a:ext>
            </a:extLst>
          </p:cNvPr>
          <p:cNvSpPr txBox="1"/>
          <p:nvPr/>
        </p:nvSpPr>
        <p:spPr>
          <a:xfrm>
            <a:off x="107504" y="1412776"/>
            <a:ext cx="3210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Finding which tiles to multiply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472F7D7-BC47-4090-9179-D6223B9F1207}"/>
              </a:ext>
            </a:extLst>
          </p:cNvPr>
          <p:cNvSpPr/>
          <p:nvPr/>
        </p:nvSpPr>
        <p:spPr>
          <a:xfrm>
            <a:off x="3000673" y="3070671"/>
            <a:ext cx="707231" cy="214313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6A9B0A-8E9F-468A-8055-719E25C6212C}"/>
              </a:ext>
            </a:extLst>
          </p:cNvPr>
          <p:cNvSpPr txBox="1"/>
          <p:nvPr/>
        </p:nvSpPr>
        <p:spPr>
          <a:xfrm>
            <a:off x="2938403" y="2770589"/>
            <a:ext cx="78617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Sorting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6AD256-12B3-4AAB-A784-1C62AC38286C}"/>
              </a:ext>
            </a:extLst>
          </p:cNvPr>
          <p:cNvSpPr txBox="1"/>
          <p:nvPr/>
        </p:nvSpPr>
        <p:spPr>
          <a:xfrm>
            <a:off x="5823541" y="2353379"/>
            <a:ext cx="2997416" cy="7155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en-US" sz="1350" dirty="0"/>
              <a:t>We perform the matrix multiplication as several tile multiplications of the form </a:t>
            </a:r>
            <a:r>
              <a:rPr lang="en-US" sz="1350" dirty="0">
                <a:solidFill>
                  <a:srgbClr val="FF0000"/>
                </a:solidFill>
              </a:rPr>
              <a:t>C = A*B + C</a:t>
            </a:r>
            <a:endParaRPr lang="en-US" sz="1350" dirty="0"/>
          </a:p>
        </p:txBody>
      </p:sp>
      <p:sp>
        <p:nvSpPr>
          <p:cNvPr id="14" name="Cloud 13">
            <a:extLst>
              <a:ext uri="{FF2B5EF4-FFF2-40B4-BE49-F238E27FC236}">
                <a16:creationId xmlns:a16="http://schemas.microsoft.com/office/drawing/2014/main" id="{1039112A-4F83-4784-A4BB-84872A739C2A}"/>
              </a:ext>
            </a:extLst>
          </p:cNvPr>
          <p:cNvSpPr/>
          <p:nvPr/>
        </p:nvSpPr>
        <p:spPr>
          <a:xfrm>
            <a:off x="2837294" y="4653136"/>
            <a:ext cx="2886834" cy="1360173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Accumulation of  varied number of </a:t>
            </a:r>
            <a:r>
              <a:rPr lang="en-US" sz="1350" dirty="0">
                <a:solidFill>
                  <a:srgbClr val="FF0000"/>
                </a:solidFill>
              </a:rPr>
              <a:t>intermediate products</a:t>
            </a:r>
            <a:r>
              <a:rPr lang="en-US" sz="1350" dirty="0">
                <a:solidFill>
                  <a:schemeClr val="tx1"/>
                </a:solidFill>
              </a:rPr>
              <a:t> for each output tile.</a:t>
            </a:r>
          </a:p>
        </p:txBody>
      </p:sp>
      <p:sp>
        <p:nvSpPr>
          <p:cNvPr id="15" name="TextBox 610">
            <a:extLst>
              <a:ext uri="{FF2B5EF4-FFF2-40B4-BE49-F238E27FC236}">
                <a16:creationId xmlns:a16="http://schemas.microsoft.com/office/drawing/2014/main" id="{D82D6D0B-D706-194F-93B4-6C2B33EC7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98804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Orestis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Zachariadis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Slide Number Placeholder 4">
            <a:extLst>
              <a:ext uri="{FF2B5EF4-FFF2-40B4-BE49-F238E27FC236}">
                <a16:creationId xmlns:a16="http://schemas.microsoft.com/office/drawing/2014/main" id="{9A4B57F8-3C5F-AC45-9A00-BA5DA52B85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691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 Privatization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  <a:ea typeface="ヒラギノ角ゴ Pro W3" pitchFamily="-108" charset="-128"/>
                <a:cs typeface="ヒラギノ角ゴ Pro W3" pitchFamily="-108" charset="-128"/>
              </a:rPr>
              <a:t>Privatization</a:t>
            </a:r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: Per-block sub-histograms in shared memory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Threads use atomic operations in shared memory</a:t>
            </a: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724" y="1946527"/>
            <a:ext cx="2202553" cy="2202553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0495" y="4567690"/>
            <a:ext cx="5396227" cy="32828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343" y="5599086"/>
            <a:ext cx="1485900" cy="406400"/>
          </a:xfrm>
          <a:prstGeom prst="rect">
            <a:avLst/>
          </a:prstGeom>
        </p:spPr>
      </p:pic>
      <p:sp>
        <p:nvSpPr>
          <p:cNvPr id="26" name="CuadroTexto 25"/>
          <p:cNvSpPr txBox="1"/>
          <p:nvPr/>
        </p:nvSpPr>
        <p:spPr>
          <a:xfrm>
            <a:off x="1808615" y="42862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0’s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7" name="CuadroTexto 26"/>
          <p:cNvSpPr txBox="1"/>
          <p:nvPr/>
        </p:nvSpPr>
        <p:spPr>
          <a:xfrm>
            <a:off x="319815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1’s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460443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2’s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6046313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3’s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346415" y="5624144"/>
            <a:ext cx="1310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Global memory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3880826" y="6001543"/>
            <a:ext cx="1307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Final histogram</a:t>
            </a:r>
          </a:p>
        </p:txBody>
      </p:sp>
      <p:sp>
        <p:nvSpPr>
          <p:cNvPr id="32" name="CuadroTexto 31"/>
          <p:cNvSpPr txBox="1"/>
          <p:nvPr/>
        </p:nvSpPr>
        <p:spPr>
          <a:xfrm>
            <a:off x="531473" y="4563294"/>
            <a:ext cx="1349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Shared memory</a:t>
            </a:r>
          </a:p>
        </p:txBody>
      </p:sp>
      <p:cxnSp>
        <p:nvCxnSpPr>
          <p:cNvPr id="33" name="Conector recto de flecha 32"/>
          <p:cNvCxnSpPr/>
          <p:nvPr/>
        </p:nvCxnSpPr>
        <p:spPr>
          <a:xfrm flipH="1">
            <a:off x="5067687" y="4922357"/>
            <a:ext cx="1589354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>
            <a:off x="2484536" y="4895978"/>
            <a:ext cx="1696605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/>
          <p:nvPr/>
        </p:nvCxnSpPr>
        <p:spPr>
          <a:xfrm flipH="1">
            <a:off x="4780159" y="4895978"/>
            <a:ext cx="556766" cy="7281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/>
          <p:cNvCxnSpPr/>
          <p:nvPr/>
        </p:nvCxnSpPr>
        <p:spPr>
          <a:xfrm>
            <a:off x="3880827" y="4871071"/>
            <a:ext cx="527941" cy="7280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20" name="CuadroTexto 29">
            <a:extLst>
              <a:ext uri="{FF2B5EF4-FFF2-40B4-BE49-F238E27FC236}">
                <a16:creationId xmlns:a16="http://schemas.microsoft.com/office/drawing/2014/main" id="{26191C57-5FA0-0145-983F-9FA0362EDE44}"/>
              </a:ext>
            </a:extLst>
          </p:cNvPr>
          <p:cNvSpPr txBox="1"/>
          <p:nvPr/>
        </p:nvSpPr>
        <p:spPr>
          <a:xfrm>
            <a:off x="6063044" y="5114795"/>
            <a:ext cx="1544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Parallel reduction</a:t>
            </a:r>
          </a:p>
        </p:txBody>
      </p:sp>
    </p:spTree>
    <p:extLst>
      <p:ext uri="{BB962C8B-B14F-4D97-AF65-F5344CB8AC3E}">
        <p14:creationId xmlns:p14="http://schemas.microsoft.com/office/powerpoint/2010/main" val="20360038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9E211-5CF4-4E28-A145-13613AC6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Multiplying with TCUs (I)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5C785199-8A6E-4479-82BB-A1D93E95B3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76740"/>
              </p:ext>
            </p:extLst>
          </p:nvPr>
        </p:nvGraphicFramePr>
        <p:xfrm>
          <a:off x="5414962" y="2614612"/>
          <a:ext cx="3424237" cy="1816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78DA0A12-CE0F-4F30-843E-F40866C020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06274" y="2447380"/>
            <a:ext cx="2168655" cy="22503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3395AD-7E6A-42BF-B2F9-3CFD0D93D3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76" y="3242815"/>
            <a:ext cx="1257302" cy="1188722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C8A99CC2-F025-4D49-B01F-79F96E81A074}"/>
              </a:ext>
            </a:extLst>
          </p:cNvPr>
          <p:cNvSpPr/>
          <p:nvPr/>
        </p:nvSpPr>
        <p:spPr>
          <a:xfrm>
            <a:off x="2029193" y="3518413"/>
            <a:ext cx="378619" cy="214313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64D9AA-9FF7-4046-84FF-E483989ADEA1}"/>
              </a:ext>
            </a:extLst>
          </p:cNvPr>
          <p:cNvSpPr txBox="1"/>
          <p:nvPr/>
        </p:nvSpPr>
        <p:spPr>
          <a:xfrm rot="16200000">
            <a:off x="194844" y="2685210"/>
            <a:ext cx="885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BFC05A-3743-42B3-B245-37E5FF0CF461}"/>
              </a:ext>
            </a:extLst>
          </p:cNvPr>
          <p:cNvSpPr txBox="1"/>
          <p:nvPr/>
        </p:nvSpPr>
        <p:spPr>
          <a:xfrm rot="16200000">
            <a:off x="428859" y="2684705"/>
            <a:ext cx="9188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iteration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647385-BE62-4841-8BD2-9004BC13AD7F}"/>
              </a:ext>
            </a:extLst>
          </p:cNvPr>
          <p:cNvSpPr txBox="1"/>
          <p:nvPr/>
        </p:nvSpPr>
        <p:spPr>
          <a:xfrm rot="16200000">
            <a:off x="696537" y="2685210"/>
            <a:ext cx="885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iteration</a:t>
            </a:r>
          </a:p>
        </p:txBody>
      </p:sp>
      <p:sp>
        <p:nvSpPr>
          <p:cNvPr id="11" name="TextBox 610">
            <a:extLst>
              <a:ext uri="{FF2B5EF4-FFF2-40B4-BE49-F238E27FC236}">
                <a16:creationId xmlns:a16="http://schemas.microsoft.com/office/drawing/2014/main" id="{9DEBBDA4-C059-E045-8B59-C5ECF7B3E0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98804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Orestis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Zachariadis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40AED666-0EB7-C447-BA6F-236E355F73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0041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114BD-29FC-4E96-A62A-A15295532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Multiplying with TCUs (II)</a:t>
            </a:r>
          </a:p>
        </p:txBody>
      </p:sp>
      <p:graphicFrame>
        <p:nvGraphicFramePr>
          <p:cNvPr id="5" name="Content Placeholder 9">
            <a:extLst>
              <a:ext uri="{FF2B5EF4-FFF2-40B4-BE49-F238E27FC236}">
                <a16:creationId xmlns:a16="http://schemas.microsoft.com/office/drawing/2014/main" id="{D9E10061-BC4B-434B-B61B-C40C3DCC33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8376800"/>
              </p:ext>
            </p:extLst>
          </p:nvPr>
        </p:nvGraphicFramePr>
        <p:xfrm>
          <a:off x="6362776" y="2907034"/>
          <a:ext cx="2710887" cy="495300"/>
        </p:xfrm>
        <a:graphic>
          <a:graphicData uri="http://schemas.openxmlformats.org/drawingml/2006/table">
            <a:tbl>
              <a:tblPr firstCol="1">
                <a:tableStyleId>{93296810-A885-4BE3-A3E7-6D5BEEA58F35}</a:tableStyleId>
              </a:tblPr>
              <a:tblGrid>
                <a:gridCol w="873520">
                  <a:extLst>
                    <a:ext uri="{9D8B030D-6E8A-4147-A177-3AD203B41FA5}">
                      <a16:colId xmlns:a16="http://schemas.microsoft.com/office/drawing/2014/main" val="2117614866"/>
                    </a:ext>
                  </a:extLst>
                </a:gridCol>
                <a:gridCol w="640811">
                  <a:extLst>
                    <a:ext uri="{9D8B030D-6E8A-4147-A177-3AD203B41FA5}">
                      <a16:colId xmlns:a16="http://schemas.microsoft.com/office/drawing/2014/main" val="2258917411"/>
                    </a:ext>
                  </a:extLst>
                </a:gridCol>
                <a:gridCol w="598278">
                  <a:extLst>
                    <a:ext uri="{9D8B030D-6E8A-4147-A177-3AD203B41FA5}">
                      <a16:colId xmlns:a16="http://schemas.microsoft.com/office/drawing/2014/main" val="3015641657"/>
                    </a:ext>
                  </a:extLst>
                </a:gridCol>
                <a:gridCol w="598278">
                  <a:extLst>
                    <a:ext uri="{9D8B030D-6E8A-4147-A177-3AD203B41FA5}">
                      <a16:colId xmlns:a16="http://schemas.microsoft.com/office/drawing/2014/main" val="411528340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Bitmap C0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b0110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b0001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b1100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135856503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D3A9DDF-7C27-4675-95A3-4D8ED1B8C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7756" y="3535840"/>
            <a:ext cx="866023" cy="866023"/>
          </a:xfrm>
          <a:prstGeom prst="rect">
            <a:avLst/>
          </a:prstGeom>
        </p:spPr>
      </p:pic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60948599-668C-4F11-9CD8-AC6969709A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90" y="2621432"/>
            <a:ext cx="1457935" cy="972716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A01E54-5FC9-46FF-B92B-C05DF4C2A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901899"/>
              </p:ext>
            </p:extLst>
          </p:nvPr>
        </p:nvGraphicFramePr>
        <p:xfrm>
          <a:off x="4323725" y="4239351"/>
          <a:ext cx="3488633" cy="426720"/>
        </p:xfrm>
        <a:graphic>
          <a:graphicData uri="http://schemas.openxmlformats.org/drawingml/2006/table">
            <a:tbl>
              <a:tblPr firstCol="1">
                <a:tableStyleId>{93296810-A885-4BE3-A3E7-6D5BEEA58F35}</a:tableStyleId>
              </a:tblPr>
              <a:tblGrid>
                <a:gridCol w="1109293">
                  <a:extLst>
                    <a:ext uri="{9D8B030D-6E8A-4147-A177-3AD203B41FA5}">
                      <a16:colId xmlns:a16="http://schemas.microsoft.com/office/drawing/2014/main" val="2736255419"/>
                    </a:ext>
                  </a:extLst>
                </a:gridCol>
                <a:gridCol w="475868">
                  <a:extLst>
                    <a:ext uri="{9D8B030D-6E8A-4147-A177-3AD203B41FA5}">
                      <a16:colId xmlns:a16="http://schemas.microsoft.com/office/drawing/2014/main" val="1162139781"/>
                    </a:ext>
                  </a:extLst>
                </a:gridCol>
                <a:gridCol w="475868">
                  <a:extLst>
                    <a:ext uri="{9D8B030D-6E8A-4147-A177-3AD203B41FA5}">
                      <a16:colId xmlns:a16="http://schemas.microsoft.com/office/drawing/2014/main" val="789909498"/>
                    </a:ext>
                  </a:extLst>
                </a:gridCol>
                <a:gridCol w="475868">
                  <a:extLst>
                    <a:ext uri="{9D8B030D-6E8A-4147-A177-3AD203B41FA5}">
                      <a16:colId xmlns:a16="http://schemas.microsoft.com/office/drawing/2014/main" val="4200035022"/>
                    </a:ext>
                  </a:extLst>
                </a:gridCol>
                <a:gridCol w="475868">
                  <a:extLst>
                    <a:ext uri="{9D8B030D-6E8A-4147-A177-3AD203B41FA5}">
                      <a16:colId xmlns:a16="http://schemas.microsoft.com/office/drawing/2014/main" val="32831915"/>
                    </a:ext>
                  </a:extLst>
                </a:gridCol>
                <a:gridCol w="475868">
                  <a:extLst>
                    <a:ext uri="{9D8B030D-6E8A-4147-A177-3AD203B41FA5}">
                      <a16:colId xmlns:a16="http://schemas.microsoft.com/office/drawing/2014/main" val="1927875553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Elements C0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57052542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C56CC6BF-BFC9-459C-9153-8716FA8D03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837" y="3197190"/>
            <a:ext cx="1356246" cy="1407338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0EB816B-EC1A-43F3-9686-F1BECC57C6C2}"/>
              </a:ext>
            </a:extLst>
          </p:cNvPr>
          <p:cNvSpPr/>
          <p:nvPr/>
        </p:nvSpPr>
        <p:spPr>
          <a:xfrm>
            <a:off x="1687610" y="3796973"/>
            <a:ext cx="378456" cy="21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F679CF1-590A-4F9F-BBBA-4E6A2C0F2263}"/>
              </a:ext>
            </a:extLst>
          </p:cNvPr>
          <p:cNvSpPr/>
          <p:nvPr/>
        </p:nvSpPr>
        <p:spPr>
          <a:xfrm rot="3600000">
            <a:off x="3503635" y="4210534"/>
            <a:ext cx="378455" cy="21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8D6F0781-151B-4FC7-B4DE-0A3B1823AEE7}"/>
              </a:ext>
            </a:extLst>
          </p:cNvPr>
          <p:cNvSpPr/>
          <p:nvPr/>
        </p:nvSpPr>
        <p:spPr>
          <a:xfrm rot="18000000">
            <a:off x="3477793" y="3638310"/>
            <a:ext cx="378455" cy="21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1CA6BE1D-C2BB-4065-A484-F91DE74D1EEC}"/>
              </a:ext>
            </a:extLst>
          </p:cNvPr>
          <p:cNvSpPr/>
          <p:nvPr/>
        </p:nvSpPr>
        <p:spPr>
          <a:xfrm>
            <a:off x="5873153" y="3107998"/>
            <a:ext cx="378456" cy="213962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A2BBE3E-E9E4-4408-B6D4-A1A75A96B4D8}"/>
              </a:ext>
            </a:extLst>
          </p:cNvPr>
          <p:cNvSpPr txBox="1"/>
          <p:nvPr/>
        </p:nvSpPr>
        <p:spPr>
          <a:xfrm>
            <a:off x="4199406" y="3543844"/>
            <a:ext cx="114059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Image: Getty images</a:t>
            </a:r>
          </a:p>
        </p:txBody>
      </p:sp>
      <p:graphicFrame>
        <p:nvGraphicFramePr>
          <p:cNvPr id="16" name="Content Placeholder 9">
            <a:extLst>
              <a:ext uri="{FF2B5EF4-FFF2-40B4-BE49-F238E27FC236}">
                <a16:creationId xmlns:a16="http://schemas.microsoft.com/office/drawing/2014/main" id="{9E2CB26F-EA16-4DCD-B145-45224611F3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7536940"/>
              </p:ext>
            </p:extLst>
          </p:nvPr>
        </p:nvGraphicFramePr>
        <p:xfrm>
          <a:off x="6362776" y="3429000"/>
          <a:ext cx="2133600" cy="495300"/>
        </p:xfrm>
        <a:graphic>
          <a:graphicData uri="http://schemas.openxmlformats.org/drawingml/2006/table">
            <a:tbl>
              <a:tblPr firstCol="1">
                <a:tableStyleId>{93296810-A885-4BE3-A3E7-6D5BEEA58F35}</a:tableStyleId>
              </a:tblPr>
              <a:tblGrid>
                <a:gridCol w="873520">
                  <a:extLst>
                    <a:ext uri="{9D8B030D-6E8A-4147-A177-3AD203B41FA5}">
                      <a16:colId xmlns:a16="http://schemas.microsoft.com/office/drawing/2014/main" val="2117614866"/>
                    </a:ext>
                  </a:extLst>
                </a:gridCol>
                <a:gridCol w="630040">
                  <a:extLst>
                    <a:ext uri="{9D8B030D-6E8A-4147-A177-3AD203B41FA5}">
                      <a16:colId xmlns:a16="http://schemas.microsoft.com/office/drawing/2014/main" val="2258917411"/>
                    </a:ext>
                  </a:extLst>
                </a:gridCol>
                <a:gridCol w="630040">
                  <a:extLst>
                    <a:ext uri="{9D8B030D-6E8A-4147-A177-3AD203B41FA5}">
                      <a16:colId xmlns:a16="http://schemas.microsoft.com/office/drawing/2014/main" val="3015641657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Bitmap C1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b0010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b1001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13585650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AE1E61B6-2101-4A22-89DE-92A71BD7C2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3315"/>
              </p:ext>
            </p:extLst>
          </p:nvPr>
        </p:nvGraphicFramePr>
        <p:xfrm>
          <a:off x="4326085" y="4730472"/>
          <a:ext cx="2550170" cy="426720"/>
        </p:xfrm>
        <a:graphic>
          <a:graphicData uri="http://schemas.openxmlformats.org/drawingml/2006/table">
            <a:tbl>
              <a:tblPr firstCol="1">
                <a:tableStyleId>{93296810-A885-4BE3-A3E7-6D5BEEA58F35}</a:tableStyleId>
              </a:tblPr>
              <a:tblGrid>
                <a:gridCol w="1110011">
                  <a:extLst>
                    <a:ext uri="{9D8B030D-6E8A-4147-A177-3AD203B41FA5}">
                      <a16:colId xmlns:a16="http://schemas.microsoft.com/office/drawing/2014/main" val="2736255419"/>
                    </a:ext>
                  </a:extLst>
                </a:gridCol>
                <a:gridCol w="480053">
                  <a:extLst>
                    <a:ext uri="{9D8B030D-6E8A-4147-A177-3AD203B41FA5}">
                      <a16:colId xmlns:a16="http://schemas.microsoft.com/office/drawing/2014/main" val="1162139781"/>
                    </a:ext>
                  </a:extLst>
                </a:gridCol>
                <a:gridCol w="480053">
                  <a:extLst>
                    <a:ext uri="{9D8B030D-6E8A-4147-A177-3AD203B41FA5}">
                      <a16:colId xmlns:a16="http://schemas.microsoft.com/office/drawing/2014/main" val="789909498"/>
                    </a:ext>
                  </a:extLst>
                </a:gridCol>
                <a:gridCol w="480053">
                  <a:extLst>
                    <a:ext uri="{9D8B030D-6E8A-4147-A177-3AD203B41FA5}">
                      <a16:colId xmlns:a16="http://schemas.microsoft.com/office/drawing/2014/main" val="4200035022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Elements C1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57052542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07F6196C-066C-4CC2-B03F-3550E05F9ACD}"/>
              </a:ext>
            </a:extLst>
          </p:cNvPr>
          <p:cNvSpPr txBox="1"/>
          <p:nvPr/>
        </p:nvSpPr>
        <p:spPr>
          <a:xfrm>
            <a:off x="4111180" y="2232751"/>
            <a:ext cx="1904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Warp-wide ballot</a:t>
            </a:r>
          </a:p>
        </p:txBody>
      </p:sp>
      <p:sp>
        <p:nvSpPr>
          <p:cNvPr id="19" name="TextBox 610">
            <a:extLst>
              <a:ext uri="{FF2B5EF4-FFF2-40B4-BE49-F238E27FC236}">
                <a16:creationId xmlns:a16="http://schemas.microsoft.com/office/drawing/2014/main" id="{2B8382CA-CF70-4248-B34B-A60090D0A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98804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Orestis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Zachariadis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837A56D0-4E53-414D-8DD7-011D8E27BFC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47456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3E1D8-2625-4718-9B77-81D65DAA7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Speedup of the Proposed Method (</a:t>
            </a:r>
            <a:r>
              <a:rPr lang="en-US" sz="3600" dirty="0" err="1"/>
              <a:t>tSparse</a:t>
            </a:r>
            <a:r>
              <a:rPr lang="en-US" sz="3600" dirty="0"/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F6CE75-9749-412E-923D-73A2E406C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05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1B2BCF9-7EF9-4FC3-B49F-553C568B1EC7}" type="slidenum">
              <a:rPr lang="en-US" smtClean="0"/>
              <a:pPr/>
              <a:t>82</a:t>
            </a:fld>
            <a:endParaRPr lang="en-US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2C1FF45-88FC-426C-B922-8D41FDA305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3611535"/>
              </p:ext>
            </p:extLst>
          </p:nvPr>
        </p:nvGraphicFramePr>
        <p:xfrm>
          <a:off x="251520" y="1988840"/>
          <a:ext cx="5172075" cy="3337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ontent Placeholder 4">
            <a:extLst>
              <a:ext uri="{FF2B5EF4-FFF2-40B4-BE49-F238E27FC236}">
                <a16:creationId xmlns:a16="http://schemas.microsoft.com/office/drawing/2014/main" id="{2F8A7F64-3E05-4C7B-B780-F2370D96A5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5412220"/>
              </p:ext>
            </p:extLst>
          </p:nvPr>
        </p:nvGraphicFramePr>
        <p:xfrm>
          <a:off x="5686426" y="2531728"/>
          <a:ext cx="3278062" cy="204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97D29F89-2B9B-4A9F-887D-DEA06E0A9156}"/>
              </a:ext>
            </a:extLst>
          </p:cNvPr>
          <p:cNvSpPr/>
          <p:nvPr/>
        </p:nvSpPr>
        <p:spPr>
          <a:xfrm>
            <a:off x="4671442" y="2527041"/>
            <a:ext cx="620638" cy="1642207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610">
            <a:extLst>
              <a:ext uri="{FF2B5EF4-FFF2-40B4-BE49-F238E27FC236}">
                <a16:creationId xmlns:a16="http://schemas.microsoft.com/office/drawing/2014/main" id="{B9E48F78-06AC-0343-8C57-E66864684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98804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Orestis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Zachariadis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515F7B5-B4B4-3245-B57D-D28F33775F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69334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dirty="0" err="1"/>
              <a:t>tSparse</a:t>
            </a:r>
            <a:r>
              <a:rPr lang="en-US" dirty="0"/>
              <a:t> for </a:t>
            </a:r>
            <a:r>
              <a:rPr lang="en-US" dirty="0" err="1"/>
              <a:t>SpGEMM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83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4C9635-4161-814A-AB76-E75CF062F5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050" y="980728"/>
            <a:ext cx="7073900" cy="1333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D8408DD-6210-1A40-B93A-A59B5150A00D}"/>
              </a:ext>
            </a:extLst>
          </p:cNvPr>
          <p:cNvSpPr txBox="1"/>
          <p:nvPr/>
        </p:nvSpPr>
        <p:spPr>
          <a:xfrm>
            <a:off x="1241884" y="2276872"/>
            <a:ext cx="6660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Zachariadis</a:t>
            </a:r>
            <a:r>
              <a:rPr lang="en-US" sz="1200" dirty="0"/>
              <a:t> et al., "Accelerating Sparse Matrix–Matrix Multiplication with GPU Tensor Cores," Computers and Electrical Engineering, 2020 [</a:t>
            </a:r>
            <a:r>
              <a:rPr lang="en-US" sz="1200" dirty="0" err="1"/>
              <a:t>arXiv</a:t>
            </a:r>
            <a:r>
              <a:rPr lang="en-US" sz="1200" dirty="0"/>
              <a:t> version: </a:t>
            </a:r>
            <a:r>
              <a:rPr lang="en-US" sz="1200" dirty="0">
                <a:solidFill>
                  <a:srgbClr val="0000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http://arxiv.org/abs/2009.14600</a:t>
            </a:r>
            <a:r>
              <a:rPr lang="en-US" sz="1200" dirty="0"/>
              <a:t>]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728304-C2AA-D441-ADD6-9F6EA653AF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736" y="2849571"/>
            <a:ext cx="4752528" cy="347988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EE01B36-18BD-864F-BE4A-028F48EC6E21}"/>
              </a:ext>
            </a:extLst>
          </p:cNvPr>
          <p:cNvSpPr txBox="1"/>
          <p:nvPr/>
        </p:nvSpPr>
        <p:spPr>
          <a:xfrm>
            <a:off x="5796136" y="5013176"/>
            <a:ext cx="29703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https://github.com/oresths/tSparse</a:t>
            </a:r>
            <a:endParaRPr lang="en-US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16618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 err="1">
                <a:ea typeface="ＭＳ Ｐゴシック" panose="020B0600070205080204" pitchFamily="34" charset="-128"/>
              </a:rPr>
              <a:t>SpMV</a:t>
            </a:r>
            <a:r>
              <a:rPr lang="en-US" altLang="en-US" dirty="0">
                <a:ea typeface="ＭＳ Ｐゴシック" panose="020B0600070205080204" pitchFamily="34" charset="-128"/>
              </a:rPr>
              <a:t> is Memory Bound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550467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04">
            <a:extLst>
              <a:ext uri="{FF2B5EF4-FFF2-40B4-BE49-F238E27FC236}">
                <a16:creationId xmlns:a16="http://schemas.microsoft.com/office/drawing/2014/main" id="{2651D507-87CE-A54D-9229-F168B6F23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0EDDB-3F8C-454D-B7AF-385D22F27965}" type="slidenum">
              <a:rPr kumimoji="0" lang="en-GR" sz="2800" b="0" i="0" u="none" strike="noStrike" kern="1200" cap="none" spc="0" normalizeH="0" baseline="0" noProof="0" smtClean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GR" sz="2800" b="0" i="0" u="none" strike="noStrike" kern="1200" cap="none" spc="0" normalizeH="0" baseline="0" noProof="0" dirty="0">
              <a:ln>
                <a:noFill/>
              </a:ln>
              <a:solidFill>
                <a:srgbClr val="C19859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7DB252-DBD9-DE49-AA8A-0A37833062FB}"/>
              </a:ext>
            </a:extLst>
          </p:cNvPr>
          <p:cNvSpPr txBox="1">
            <a:spLocks/>
          </p:cNvSpPr>
          <p:nvPr/>
        </p:nvSpPr>
        <p:spPr>
          <a:xfrm>
            <a:off x="391579" y="223518"/>
            <a:ext cx="8325193" cy="8390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Sparse Matrix Vector Multiplication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0441BABB-655B-4E41-B839-2B5B6A76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581" y="967410"/>
            <a:ext cx="8360840" cy="566707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Sparse Matrix Vector Multiplication (</a:t>
            </a:r>
            <a:r>
              <a:rPr lang="en-GB" sz="3200" dirty="0" err="1">
                <a:solidFill>
                  <a:schemeClr val="accent3"/>
                </a:solidFill>
                <a:latin typeface="Trebuchet MS" panose="020B0703020202090204" pitchFamily="34" charset="0"/>
              </a:rPr>
              <a:t>SpMV</a:t>
            </a:r>
            <a:r>
              <a:rPr lang="en-GB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):</a:t>
            </a:r>
          </a:p>
          <a:p>
            <a:pPr indent="-2646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en-GB" dirty="0">
                <a:solidFill>
                  <a:schemeClr val="accent4"/>
                </a:solidFill>
                <a:latin typeface="Trebuchet MS" panose="020B0703020202090204" pitchFamily="34" charset="0"/>
              </a:rPr>
              <a:t>Widely-used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kernel in graph processing,   machine learning, scientific computing … </a:t>
            </a:r>
          </a:p>
          <a:p>
            <a:pPr indent="-2646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A </a:t>
            </a:r>
            <a:r>
              <a:rPr lang="en-GB" dirty="0">
                <a:solidFill>
                  <a:schemeClr val="accent2"/>
                </a:solidFill>
                <a:latin typeface="Trebuchet MS" panose="020B0703020202090204" pitchFamily="34" charset="0"/>
              </a:rPr>
              <a:t>highly memory-bound 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kernel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4E70053-A92F-13F9-44A4-EE456DE281C1}"/>
              </a:ext>
            </a:extLst>
          </p:cNvPr>
          <p:cNvGrpSpPr>
            <a:grpSpLocks noChangeAspect="1"/>
          </p:cNvGrpSpPr>
          <p:nvPr/>
        </p:nvGrpSpPr>
        <p:grpSpPr>
          <a:xfrm>
            <a:off x="1006717" y="3625028"/>
            <a:ext cx="6803933" cy="3071058"/>
            <a:chOff x="1242475" y="3253902"/>
            <a:chExt cx="7779973" cy="3511588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2A0C61B4-1C7C-8B23-D7F4-F58AE9524948}"/>
                </a:ext>
              </a:extLst>
            </p:cNvPr>
            <p:cNvGrpSpPr/>
            <p:nvPr/>
          </p:nvGrpSpPr>
          <p:grpSpPr>
            <a:xfrm>
              <a:off x="1242475" y="3253902"/>
              <a:ext cx="7779973" cy="3511588"/>
              <a:chOff x="1242475" y="3253902"/>
              <a:chExt cx="7779973" cy="3511588"/>
            </a:xfrm>
          </p:grpSpPr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2E68F78C-9D82-339E-79A5-B15CE0DCF091}"/>
                  </a:ext>
                </a:extLst>
              </p:cNvPr>
              <p:cNvGrpSpPr/>
              <p:nvPr/>
            </p:nvGrpSpPr>
            <p:grpSpPr>
              <a:xfrm>
                <a:off x="1612877" y="3253902"/>
                <a:ext cx="7409571" cy="3169634"/>
                <a:chOff x="1612877" y="3118438"/>
                <a:chExt cx="7409571" cy="3169634"/>
              </a:xfrm>
            </p:grpSpPr>
            <p:cxnSp>
              <p:nvCxnSpPr>
                <p:cNvPr id="97" name="Straight Arrow Connector 96">
                  <a:extLst>
                    <a:ext uri="{FF2B5EF4-FFF2-40B4-BE49-F238E27FC236}">
                      <a16:creationId xmlns:a16="http://schemas.microsoft.com/office/drawing/2014/main" id="{44B16ACE-2995-D7D2-6E30-F6EF91F54C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821579" y="3118438"/>
                  <a:ext cx="0" cy="3169634"/>
                </a:xfrm>
                <a:prstGeom prst="straightConnector1">
                  <a:avLst/>
                </a:prstGeom>
                <a:ln w="50800">
                  <a:solidFill>
                    <a:schemeClr val="tx1">
                      <a:lumMod val="85000"/>
                      <a:lumOff val="1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Arrow Connector 97">
                  <a:extLst>
                    <a:ext uri="{FF2B5EF4-FFF2-40B4-BE49-F238E27FC236}">
                      <a16:creationId xmlns:a16="http://schemas.microsoft.com/office/drawing/2014/main" id="{AA1B8620-0457-6B8F-5184-07763A641B1D}"/>
                    </a:ext>
                  </a:extLst>
                </p:cNvPr>
                <p:cNvCxnSpPr/>
                <p:nvPr/>
              </p:nvCxnSpPr>
              <p:spPr>
                <a:xfrm>
                  <a:off x="1612877" y="6051884"/>
                  <a:ext cx="7409571" cy="0"/>
                </a:xfrm>
                <a:prstGeom prst="straightConnector1">
                  <a:avLst/>
                </a:prstGeom>
                <a:ln w="50800">
                  <a:solidFill>
                    <a:schemeClr val="tx1">
                      <a:lumMod val="85000"/>
                      <a:lumOff val="1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F671136E-2271-F2BC-8EE8-5E3A1A820A14}"/>
                  </a:ext>
                </a:extLst>
              </p:cNvPr>
              <p:cNvSpPr txBox="1"/>
              <p:nvPr/>
            </p:nvSpPr>
            <p:spPr>
              <a:xfrm>
                <a:off x="3793150" y="6237600"/>
                <a:ext cx="3675451" cy="5278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Operational Intensity</a:t>
                </a: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70FEAB8A-6E51-B25F-21E2-E4687DC9E166}"/>
                  </a:ext>
                </a:extLst>
              </p:cNvPr>
              <p:cNvSpPr txBox="1"/>
              <p:nvPr/>
            </p:nvSpPr>
            <p:spPr>
              <a:xfrm rot="16200000">
                <a:off x="400053" y="4615677"/>
                <a:ext cx="2212738" cy="5278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Performance</a:t>
                </a:r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58245A2-8E6F-1589-0833-C539A7A2A00F}"/>
                </a:ext>
              </a:extLst>
            </p:cNvPr>
            <p:cNvSpPr txBox="1"/>
            <p:nvPr/>
          </p:nvSpPr>
          <p:spPr>
            <a:xfrm>
              <a:off x="4616371" y="3560560"/>
              <a:ext cx="3836675" cy="422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Peak Compute Performance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A3A53C53-ADE8-9062-F91E-9EA7A550DD99}"/>
                </a:ext>
              </a:extLst>
            </p:cNvPr>
            <p:cNvSpPr txBox="1"/>
            <p:nvPr/>
          </p:nvSpPr>
          <p:spPr>
            <a:xfrm rot="18960000">
              <a:off x="1554226" y="4776993"/>
              <a:ext cx="3410552" cy="422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Peak Memory Bandwidth</a:t>
              </a:r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96B38385-1981-AADF-A9A0-9E424CB477F1}"/>
                </a:ext>
              </a:extLst>
            </p:cNvPr>
            <p:cNvGrpSpPr/>
            <p:nvPr/>
          </p:nvGrpSpPr>
          <p:grpSpPr>
            <a:xfrm>
              <a:off x="2370665" y="4043497"/>
              <a:ext cx="6081012" cy="2143851"/>
              <a:chOff x="2370665" y="4043497"/>
              <a:chExt cx="6081012" cy="2143851"/>
            </a:xfrm>
          </p:grpSpPr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E40D7D06-D7F4-53DB-F757-FE7D326AFF0A}"/>
                  </a:ext>
                </a:extLst>
              </p:cNvPr>
              <p:cNvGrpSpPr/>
              <p:nvPr/>
            </p:nvGrpSpPr>
            <p:grpSpPr>
              <a:xfrm>
                <a:off x="3764861" y="4201684"/>
                <a:ext cx="989856" cy="1945721"/>
                <a:chOff x="3764861" y="4201684"/>
                <a:chExt cx="989856" cy="1945721"/>
              </a:xfrm>
              <a:solidFill>
                <a:schemeClr val="tx2">
                  <a:lumMod val="25000"/>
                  <a:lumOff val="75000"/>
                </a:schemeClr>
              </a:solidFill>
            </p:grpSpPr>
            <p:sp>
              <p:nvSpPr>
                <p:cNvPr id="90" name="Snip Single Corner of Rectangle 89">
                  <a:extLst>
                    <a:ext uri="{FF2B5EF4-FFF2-40B4-BE49-F238E27FC236}">
                      <a16:creationId xmlns:a16="http://schemas.microsoft.com/office/drawing/2014/main" id="{B6A07882-8228-B79B-38CF-D5D211D339A2}"/>
                    </a:ext>
                  </a:extLst>
                </p:cNvPr>
                <p:cNvSpPr/>
                <p:nvPr/>
              </p:nvSpPr>
              <p:spPr>
                <a:xfrm rot="16200000">
                  <a:off x="3411706" y="4940612"/>
                  <a:ext cx="1559948" cy="853638"/>
                </a:xfrm>
                <a:prstGeom prst="snip1Rect">
                  <a:avLst>
                    <a:gd name="adj" fmla="val 37975"/>
                  </a:avLst>
                </a:prstGeom>
                <a:grpFill/>
                <a:ln>
                  <a:solidFill>
                    <a:schemeClr val="tx2">
                      <a:lumMod val="25000"/>
                      <a:lumOff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Snip Single Corner of Rectangle 90">
                  <a:extLst>
                    <a:ext uri="{FF2B5EF4-FFF2-40B4-BE49-F238E27FC236}">
                      <a16:creationId xmlns:a16="http://schemas.microsoft.com/office/drawing/2014/main" id="{0E73D2EF-03FC-089D-C757-FFD1790D2A75}"/>
                    </a:ext>
                  </a:extLst>
                </p:cNvPr>
                <p:cNvSpPr/>
                <p:nvPr/>
              </p:nvSpPr>
              <p:spPr>
                <a:xfrm rot="16200000">
                  <a:off x="3500459" y="4933605"/>
                  <a:ext cx="1691980" cy="526657"/>
                </a:xfrm>
                <a:prstGeom prst="snip1Rect">
                  <a:avLst>
                    <a:gd name="adj" fmla="val 43569"/>
                  </a:avLst>
                </a:prstGeom>
                <a:grpFill/>
                <a:ln>
                  <a:solidFill>
                    <a:schemeClr val="tx2">
                      <a:lumMod val="25000"/>
                      <a:lumOff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Snip Single Corner of Rectangle 91">
                  <a:extLst>
                    <a:ext uri="{FF2B5EF4-FFF2-40B4-BE49-F238E27FC236}">
                      <a16:creationId xmlns:a16="http://schemas.microsoft.com/office/drawing/2014/main" id="{27747F6F-9ABD-D8D1-6E7F-44A2090BA71D}"/>
                    </a:ext>
                  </a:extLst>
                </p:cNvPr>
                <p:cNvSpPr/>
                <p:nvPr/>
              </p:nvSpPr>
              <p:spPr>
                <a:xfrm rot="16200000">
                  <a:off x="3625811" y="4901674"/>
                  <a:ext cx="1691980" cy="292000"/>
                </a:xfrm>
                <a:prstGeom prst="snip1Rect">
                  <a:avLst>
                    <a:gd name="adj" fmla="val 50000"/>
                  </a:avLst>
                </a:prstGeom>
                <a:grpFill/>
                <a:ln>
                  <a:solidFill>
                    <a:schemeClr val="tx2">
                      <a:lumMod val="25000"/>
                      <a:lumOff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Triangle 92">
                  <a:extLst>
                    <a:ext uri="{FF2B5EF4-FFF2-40B4-BE49-F238E27FC236}">
                      <a16:creationId xmlns:a16="http://schemas.microsoft.com/office/drawing/2014/main" id="{687463A7-5CF7-89FE-1C23-E8A5EA444778}"/>
                    </a:ext>
                  </a:extLst>
                </p:cNvPr>
                <p:cNvSpPr/>
                <p:nvPr/>
              </p:nvSpPr>
              <p:spPr>
                <a:xfrm rot="8146999">
                  <a:off x="4280394" y="4242497"/>
                  <a:ext cx="474323" cy="242354"/>
                </a:xfrm>
                <a:prstGeom prst="triangle">
                  <a:avLst/>
                </a:prstGeom>
                <a:grpFill/>
                <a:ln w="44450">
                  <a:solidFill>
                    <a:schemeClr val="tx2">
                      <a:lumMod val="25000"/>
                      <a:lumOff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D7B7664F-F8EF-0F6C-98B7-DF715BFBDF6D}"/>
                  </a:ext>
                </a:extLst>
              </p:cNvPr>
              <p:cNvGrpSpPr/>
              <p:nvPr/>
            </p:nvGrpSpPr>
            <p:grpSpPr>
              <a:xfrm>
                <a:off x="2370665" y="4043497"/>
                <a:ext cx="6081012" cy="2143851"/>
                <a:chOff x="2455330" y="4043497"/>
                <a:chExt cx="6081012" cy="2143851"/>
              </a:xfrm>
            </p:grpSpPr>
            <p:cxnSp>
              <p:nvCxnSpPr>
                <p:cNvPr id="88" name="Straight Arrow Connector 87">
                  <a:extLst>
                    <a:ext uri="{FF2B5EF4-FFF2-40B4-BE49-F238E27FC236}">
                      <a16:creationId xmlns:a16="http://schemas.microsoft.com/office/drawing/2014/main" id="{9B62BD24-06B5-544F-064A-90D145810AF5}"/>
                    </a:ext>
                  </a:extLst>
                </p:cNvPr>
                <p:cNvCxnSpPr/>
                <p:nvPr/>
              </p:nvCxnSpPr>
              <p:spPr>
                <a:xfrm>
                  <a:off x="4666898" y="4053748"/>
                  <a:ext cx="3869444" cy="0"/>
                </a:xfrm>
                <a:prstGeom prst="straightConnector1">
                  <a:avLst/>
                </a:prstGeom>
                <a:ln w="57150">
                  <a:solidFill>
                    <a:schemeClr val="accent5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Arrow Connector 88">
                  <a:extLst>
                    <a:ext uri="{FF2B5EF4-FFF2-40B4-BE49-F238E27FC236}">
                      <a16:creationId xmlns:a16="http://schemas.microsoft.com/office/drawing/2014/main" id="{B513654C-FF60-ADD4-B692-62FB1E9CBF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455330" y="4043497"/>
                  <a:ext cx="2228513" cy="2143851"/>
                </a:xfrm>
                <a:prstGeom prst="straightConnector1">
                  <a:avLst/>
                </a:prstGeom>
                <a:ln w="57150">
                  <a:solidFill>
                    <a:schemeClr val="accent5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0AB59478-6A6E-8D0A-0E1B-8A0BF4D7CDEC}"/>
                </a:ext>
              </a:extLst>
            </p:cNvPr>
            <p:cNvGrpSpPr/>
            <p:nvPr/>
          </p:nvGrpSpPr>
          <p:grpSpPr>
            <a:xfrm>
              <a:off x="3822131" y="4326542"/>
              <a:ext cx="765849" cy="1549903"/>
              <a:chOff x="3822131" y="4326542"/>
              <a:chExt cx="765849" cy="1549903"/>
            </a:xfrm>
          </p:grpSpPr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698CE4AE-3058-9C32-614D-0DDE5F55609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77078" y="5434049"/>
                <a:ext cx="180000" cy="1800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DA754FD1-AF67-704B-27A7-CACB871132B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59825" y="5126016"/>
                <a:ext cx="180000" cy="180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8F00E82A-EF59-1E45-F9B5-77E06056E35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50417" y="5063951"/>
                <a:ext cx="180000" cy="1800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075013CA-3C9C-C128-6343-68E450E15F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50056" y="4553042"/>
                <a:ext cx="180000" cy="1800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95E6963E-A7F5-53E2-365B-981D2AB9A15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16190" y="5351014"/>
                <a:ext cx="180000" cy="1800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8C0A7A8A-F5B1-DD1A-C6BD-94AC844780E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81084" y="4793022"/>
                <a:ext cx="180000" cy="1800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D71CFFB5-E2E8-D2D2-24AA-9FBFF4637B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38542" y="4793042"/>
                <a:ext cx="180000" cy="1800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CFB4F7EF-3048-92B7-74EC-D366B584AB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368590" y="5615708"/>
                <a:ext cx="180000" cy="1800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5062C319-DD04-6E93-6AD0-0C3CAAED774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1508" y="5102428"/>
                <a:ext cx="180000" cy="1800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E579A0C1-4C80-E66B-AA5F-E73597DADD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07979" y="4326542"/>
                <a:ext cx="180001" cy="179999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024D516E-701D-A167-5B97-61130A7EF5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822131" y="5696445"/>
                <a:ext cx="180000" cy="1800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7BCDE583-85D4-EE3C-F9A0-9B7487D82F5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98303" y="5647813"/>
                <a:ext cx="180000" cy="1800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0A5A313-331F-AE0F-38D4-1293D454F802}"/>
                </a:ext>
              </a:extLst>
            </p:cNvPr>
            <p:cNvSpPr txBox="1"/>
            <p:nvPr/>
          </p:nvSpPr>
          <p:spPr>
            <a:xfrm>
              <a:off x="3210201" y="5223112"/>
              <a:ext cx="931511" cy="4575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SpMV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F76D1565-D7D7-AEB8-759A-BEC74CE9E3CF}"/>
              </a:ext>
            </a:extLst>
          </p:cNvPr>
          <p:cNvSpPr txBox="1"/>
          <p:nvPr/>
        </p:nvSpPr>
        <p:spPr>
          <a:xfrm>
            <a:off x="3207622" y="3233612"/>
            <a:ext cx="2402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07F09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Roofline Model</a:t>
            </a:r>
            <a:endParaRPr kumimoji="0" lang="en-GR" sz="2400" b="0" i="0" u="none" strike="noStrike" kern="1200" cap="none" spc="0" normalizeH="0" baseline="0" noProof="0" dirty="0">
              <a:ln>
                <a:noFill/>
              </a:ln>
              <a:solidFill>
                <a:srgbClr val="F07F09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413298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04">
            <a:extLst>
              <a:ext uri="{FF2B5EF4-FFF2-40B4-BE49-F238E27FC236}">
                <a16:creationId xmlns:a16="http://schemas.microsoft.com/office/drawing/2014/main" id="{2651D507-87CE-A54D-9229-F168B6F23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0EDDB-3F8C-454D-B7AF-385D22F27965}" type="slidenum">
              <a:rPr kumimoji="0" lang="en-GR" sz="2800" b="0" i="0" u="none" strike="noStrike" kern="1200" cap="none" spc="0" normalizeH="0" baseline="0" noProof="0" smtClean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GR" sz="2800" b="0" i="0" u="none" strike="noStrike" kern="1200" cap="none" spc="0" normalizeH="0" baseline="0" noProof="0" dirty="0">
              <a:ln>
                <a:noFill/>
              </a:ln>
              <a:solidFill>
                <a:srgbClr val="C19859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7DB252-DBD9-DE49-AA8A-0A37833062FB}"/>
              </a:ext>
            </a:extLst>
          </p:cNvPr>
          <p:cNvSpPr txBox="1">
            <a:spLocks/>
          </p:cNvSpPr>
          <p:nvPr/>
        </p:nvSpPr>
        <p:spPr>
          <a:xfrm>
            <a:off x="391579" y="223518"/>
            <a:ext cx="8325193" cy="8390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Real Processing-In-Memory Systems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0441BABB-655B-4E41-B839-2B5B6A76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581" y="967410"/>
            <a:ext cx="8360840" cy="566707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8"/>
              </a:spcBef>
              <a:buSzPct val="120000"/>
              <a:buNone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Real </a:t>
            </a:r>
            <a:r>
              <a:rPr lang="en-GB" sz="2400" dirty="0">
                <a:solidFill>
                  <a:schemeClr val="accent3"/>
                </a:solidFill>
                <a:latin typeface="Trebuchet MS" panose="020B0703020202090204" pitchFamily="34" charset="0"/>
              </a:rPr>
              <a:t>Near-Bank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Processing-In-Memory (</a:t>
            </a:r>
            <a:r>
              <a:rPr lang="en-GB" sz="2400" dirty="0">
                <a:solidFill>
                  <a:schemeClr val="accent3"/>
                </a:solidFill>
                <a:latin typeface="Trebuchet MS" panose="020B0703020202090204" pitchFamily="34" charset="0"/>
              </a:rPr>
              <a:t>PIM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) Systems:</a:t>
            </a:r>
            <a:endParaRPr lang="en-GR" sz="2400" dirty="0">
              <a:solidFill>
                <a:schemeClr val="tx1">
                  <a:lumMod val="85000"/>
                  <a:lumOff val="15000"/>
                </a:schemeClr>
              </a:solidFill>
              <a:latin typeface="Trebuchet MS" panose="020B0703020202090204" pitchFamily="34" charset="0"/>
            </a:endParaRPr>
          </a:p>
          <a:p>
            <a:pPr>
              <a:lnSpc>
                <a:spcPct val="100000"/>
              </a:lnSpc>
              <a:spcBef>
                <a:spcPts val="8"/>
              </a:spcBef>
              <a:buSzPct val="120000"/>
            </a:pPr>
            <a:r>
              <a:rPr lang="en-GR" sz="2400" dirty="0">
                <a:solidFill>
                  <a:schemeClr val="accent4"/>
                </a:solidFill>
                <a:latin typeface="Trebuchet MS" panose="020B0703020202090204" pitchFamily="34" charset="0"/>
              </a:rPr>
              <a:t>High</a:t>
            </a:r>
            <a:r>
              <a:rPr lang="en-G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levels of </a:t>
            </a:r>
            <a:r>
              <a:rPr lang="en-GR" sz="2400" dirty="0">
                <a:solidFill>
                  <a:schemeClr val="accent4"/>
                </a:solidFill>
                <a:latin typeface="Trebuchet MS" panose="020B0703020202090204" pitchFamily="34" charset="0"/>
              </a:rPr>
              <a:t>parallelism</a:t>
            </a:r>
          </a:p>
          <a:p>
            <a:pPr>
              <a:lnSpc>
                <a:spcPct val="100000"/>
              </a:lnSpc>
              <a:spcBef>
                <a:spcPts val="8"/>
              </a:spcBef>
              <a:buSzPct val="120000"/>
            </a:pPr>
            <a:r>
              <a:rPr lang="en-GR" sz="2400" dirty="0">
                <a:solidFill>
                  <a:schemeClr val="accent4"/>
                </a:solidFill>
                <a:latin typeface="Trebuchet MS" panose="020B0703020202090204" pitchFamily="34" charset="0"/>
              </a:rPr>
              <a:t>Low</a:t>
            </a:r>
            <a:r>
              <a:rPr lang="en-G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memory access latency</a:t>
            </a:r>
          </a:p>
          <a:p>
            <a:pPr>
              <a:lnSpc>
                <a:spcPct val="100000"/>
              </a:lnSpc>
              <a:spcBef>
                <a:spcPts val="8"/>
              </a:spcBef>
              <a:buSzPct val="120000"/>
            </a:pPr>
            <a:r>
              <a:rPr lang="en-GR" sz="2400" dirty="0">
                <a:solidFill>
                  <a:schemeClr val="accent4"/>
                </a:solidFill>
                <a:latin typeface="Trebuchet MS" panose="020B0703020202090204" pitchFamily="34" charset="0"/>
              </a:rPr>
              <a:t>Large</a:t>
            </a:r>
            <a:r>
              <a:rPr lang="en-G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aggregate memory </a:t>
            </a:r>
            <a:r>
              <a:rPr lang="en-GR" sz="2400" dirty="0">
                <a:solidFill>
                  <a:schemeClr val="accent4"/>
                </a:solidFill>
                <a:latin typeface="Trebuchet MS" panose="020B0703020202090204" pitchFamily="34" charset="0"/>
              </a:rPr>
              <a:t>bandwidth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F83BE548-7A2E-3A8E-AA0D-FBB4752878C3}"/>
              </a:ext>
            </a:extLst>
          </p:cNvPr>
          <p:cNvSpPr/>
          <p:nvPr/>
        </p:nvSpPr>
        <p:spPr>
          <a:xfrm>
            <a:off x="610805" y="2850745"/>
            <a:ext cx="1373570" cy="3077128"/>
          </a:xfrm>
          <a:prstGeom prst="roundRect">
            <a:avLst>
              <a:gd name="adj" fmla="val 742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Host CPU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1A15407-2CBF-B6F1-B814-CFE84036AF18}"/>
              </a:ext>
            </a:extLst>
          </p:cNvPr>
          <p:cNvGrpSpPr/>
          <p:nvPr/>
        </p:nvGrpSpPr>
        <p:grpSpPr>
          <a:xfrm>
            <a:off x="3045081" y="4269306"/>
            <a:ext cx="5328000" cy="1764000"/>
            <a:chOff x="3418027" y="4092375"/>
            <a:chExt cx="5981074" cy="2549891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46BBEE42-4D2C-FE52-E826-94642E1D3C95}"/>
                </a:ext>
              </a:extLst>
            </p:cNvPr>
            <p:cNvGrpSpPr/>
            <p:nvPr/>
          </p:nvGrpSpPr>
          <p:grpSpPr>
            <a:xfrm>
              <a:off x="3418027" y="4092375"/>
              <a:ext cx="5981074" cy="2549891"/>
              <a:chOff x="3212433" y="3980672"/>
              <a:chExt cx="5981074" cy="2549891"/>
            </a:xfrm>
          </p:grpSpPr>
          <p:sp>
            <p:nvSpPr>
              <p:cNvPr id="57" name="Rounded Rectangle 56">
                <a:extLst>
                  <a:ext uri="{FF2B5EF4-FFF2-40B4-BE49-F238E27FC236}">
                    <a16:creationId xmlns:a16="http://schemas.microsoft.com/office/drawing/2014/main" id="{6D88294A-477D-7D8F-6376-03FFA579FE69}"/>
                  </a:ext>
                </a:extLst>
              </p:cNvPr>
              <p:cNvSpPr/>
              <p:nvPr/>
            </p:nvSpPr>
            <p:spPr>
              <a:xfrm>
                <a:off x="3212433" y="4469950"/>
                <a:ext cx="5459706" cy="2060613"/>
              </a:xfrm>
              <a:prstGeom prst="roundRect">
                <a:avLst>
                  <a:gd name="adj" fmla="val 742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58" name="Rounded Rectangle 57">
                <a:extLst>
                  <a:ext uri="{FF2B5EF4-FFF2-40B4-BE49-F238E27FC236}">
                    <a16:creationId xmlns:a16="http://schemas.microsoft.com/office/drawing/2014/main" id="{71768684-876B-4FD5-24C8-12DEBA367E44}"/>
                  </a:ext>
                </a:extLst>
              </p:cNvPr>
              <p:cNvSpPr/>
              <p:nvPr/>
            </p:nvSpPr>
            <p:spPr>
              <a:xfrm>
                <a:off x="3380875" y="4317552"/>
                <a:ext cx="5459706" cy="2060613"/>
              </a:xfrm>
              <a:prstGeom prst="roundRect">
                <a:avLst>
                  <a:gd name="adj" fmla="val 742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A1C91F16-AE42-8116-139A-586C0ABF0D92}"/>
                  </a:ext>
                </a:extLst>
              </p:cNvPr>
              <p:cNvSpPr/>
              <p:nvPr/>
            </p:nvSpPr>
            <p:spPr>
              <a:xfrm>
                <a:off x="3549317" y="4165154"/>
                <a:ext cx="5459706" cy="2060613"/>
              </a:xfrm>
              <a:prstGeom prst="roundRect">
                <a:avLst>
                  <a:gd name="adj" fmla="val 742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C9199CA6-870A-7A6B-5768-B3160EB43876}"/>
                  </a:ext>
                </a:extLst>
              </p:cNvPr>
              <p:cNvSpPr/>
              <p:nvPr/>
            </p:nvSpPr>
            <p:spPr>
              <a:xfrm>
                <a:off x="3733801" y="3980672"/>
                <a:ext cx="5459706" cy="2060613"/>
              </a:xfrm>
              <a:prstGeom prst="roundRect">
                <a:avLst>
                  <a:gd name="adj" fmla="val 742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0428B8F-804F-B733-0803-3D87EFBC8101}"/>
                </a:ext>
              </a:extLst>
            </p:cNvPr>
            <p:cNvGrpSpPr/>
            <p:nvPr/>
          </p:nvGrpSpPr>
          <p:grpSpPr>
            <a:xfrm>
              <a:off x="4078314" y="4570192"/>
              <a:ext cx="1231603" cy="1467547"/>
              <a:chOff x="5554208" y="4240495"/>
              <a:chExt cx="1231603" cy="1467547"/>
            </a:xfrm>
          </p:grpSpPr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34E710AF-4244-1225-A973-3980E6FC23FB}"/>
                  </a:ext>
                </a:extLst>
              </p:cNvPr>
              <p:cNvSpPr/>
              <p:nvPr/>
            </p:nvSpPr>
            <p:spPr>
              <a:xfrm>
                <a:off x="5554208" y="5008163"/>
                <a:ext cx="1231603" cy="699879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DRAM Bank</a:t>
                </a:r>
              </a:p>
            </p:txBody>
          </p:sp>
          <p:sp>
            <p:nvSpPr>
              <p:cNvPr id="55" name="Rounded Rectangle 54">
                <a:extLst>
                  <a:ext uri="{FF2B5EF4-FFF2-40B4-BE49-F238E27FC236}">
                    <a16:creationId xmlns:a16="http://schemas.microsoft.com/office/drawing/2014/main" id="{573BB4AB-BE99-0002-BAA7-B46D65E51F8B}"/>
                  </a:ext>
                </a:extLst>
              </p:cNvPr>
              <p:cNvSpPr/>
              <p:nvPr/>
            </p:nvSpPr>
            <p:spPr>
              <a:xfrm>
                <a:off x="5554208" y="4240495"/>
                <a:ext cx="1231603" cy="469231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 Core</a:t>
                </a:r>
              </a:p>
            </p:txBody>
          </p: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33220D71-2C39-249D-30F1-B4F2C5755B8B}"/>
                  </a:ext>
                </a:extLst>
              </p:cNvPr>
              <p:cNvCxnSpPr>
                <a:cxnSpLocks/>
                <a:stCxn id="55" idx="2"/>
                <a:endCxn id="54" idx="0"/>
              </p:cNvCxnSpPr>
              <p:nvPr/>
            </p:nvCxnSpPr>
            <p:spPr>
              <a:xfrm>
                <a:off x="6170009" y="4709725"/>
                <a:ext cx="0" cy="298438"/>
              </a:xfrm>
              <a:prstGeom prst="straightConnector1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5DEC4F8E-D8E4-0895-9A87-DB3DB996417C}"/>
                </a:ext>
              </a:extLst>
            </p:cNvPr>
            <p:cNvGrpSpPr/>
            <p:nvPr/>
          </p:nvGrpSpPr>
          <p:grpSpPr>
            <a:xfrm>
              <a:off x="5400710" y="4576225"/>
              <a:ext cx="1231603" cy="1467547"/>
              <a:chOff x="5554208" y="4240495"/>
              <a:chExt cx="1231603" cy="1467547"/>
            </a:xfrm>
          </p:grpSpPr>
          <p:sp>
            <p:nvSpPr>
              <p:cNvPr id="51" name="Rounded Rectangle 50">
                <a:extLst>
                  <a:ext uri="{FF2B5EF4-FFF2-40B4-BE49-F238E27FC236}">
                    <a16:creationId xmlns:a16="http://schemas.microsoft.com/office/drawing/2014/main" id="{ECB662EC-37B1-C1F4-7D93-229754028A33}"/>
                  </a:ext>
                </a:extLst>
              </p:cNvPr>
              <p:cNvSpPr/>
              <p:nvPr/>
            </p:nvSpPr>
            <p:spPr>
              <a:xfrm>
                <a:off x="5554208" y="5008163"/>
                <a:ext cx="1231603" cy="699879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DRAM Bank</a:t>
                </a:r>
              </a:p>
            </p:txBody>
          </p:sp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8808DE42-2782-16F0-CB64-585A96AD6323}"/>
                  </a:ext>
                </a:extLst>
              </p:cNvPr>
              <p:cNvSpPr/>
              <p:nvPr/>
            </p:nvSpPr>
            <p:spPr>
              <a:xfrm>
                <a:off x="5554208" y="4240495"/>
                <a:ext cx="1231603" cy="469231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 Core</a:t>
                </a:r>
              </a:p>
            </p:txBody>
          </p: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4BBF2C1A-CCF2-2651-C067-D9A8A567C51B}"/>
                  </a:ext>
                </a:extLst>
              </p:cNvPr>
              <p:cNvCxnSpPr>
                <a:cxnSpLocks/>
                <a:stCxn id="52" idx="2"/>
                <a:endCxn id="51" idx="0"/>
              </p:cNvCxnSpPr>
              <p:nvPr/>
            </p:nvCxnSpPr>
            <p:spPr>
              <a:xfrm>
                <a:off x="6170009" y="4709725"/>
                <a:ext cx="0" cy="298438"/>
              </a:xfrm>
              <a:prstGeom prst="straightConnector1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193E37A-0C1E-05DD-5C29-A714E9C2B0E0}"/>
                </a:ext>
              </a:extLst>
            </p:cNvPr>
            <p:cNvGrpSpPr/>
            <p:nvPr/>
          </p:nvGrpSpPr>
          <p:grpSpPr>
            <a:xfrm>
              <a:off x="6728986" y="4570192"/>
              <a:ext cx="1231603" cy="1467547"/>
              <a:chOff x="5554208" y="4240495"/>
              <a:chExt cx="1231603" cy="1467547"/>
            </a:xfrm>
          </p:grpSpPr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45000B08-2B85-3831-F1B8-E1FA510A1EB2}"/>
                  </a:ext>
                </a:extLst>
              </p:cNvPr>
              <p:cNvSpPr/>
              <p:nvPr/>
            </p:nvSpPr>
            <p:spPr>
              <a:xfrm>
                <a:off x="5554208" y="5008163"/>
                <a:ext cx="1231603" cy="699879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DRAM Bank</a:t>
                </a:r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E13A11F0-5AA0-B7DC-38AD-311C71D3353C}"/>
                  </a:ext>
                </a:extLst>
              </p:cNvPr>
              <p:cNvSpPr/>
              <p:nvPr/>
            </p:nvSpPr>
            <p:spPr>
              <a:xfrm>
                <a:off x="5554208" y="4240495"/>
                <a:ext cx="1231603" cy="469231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 Core</a:t>
                </a:r>
              </a:p>
            </p:txBody>
          </p: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3C59541A-1B0F-7DD0-7C21-134F95B948BB}"/>
                  </a:ext>
                </a:extLst>
              </p:cNvPr>
              <p:cNvCxnSpPr>
                <a:cxnSpLocks/>
                <a:stCxn id="49" idx="2"/>
                <a:endCxn id="48" idx="0"/>
              </p:cNvCxnSpPr>
              <p:nvPr/>
            </p:nvCxnSpPr>
            <p:spPr>
              <a:xfrm>
                <a:off x="6170010" y="4709725"/>
                <a:ext cx="0" cy="298438"/>
              </a:xfrm>
              <a:prstGeom prst="straightConnector1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8A24D421-4731-5898-4992-57EF2FFA0C0F}"/>
                </a:ext>
              </a:extLst>
            </p:cNvPr>
            <p:cNvGrpSpPr/>
            <p:nvPr/>
          </p:nvGrpSpPr>
          <p:grpSpPr>
            <a:xfrm>
              <a:off x="8051382" y="4570192"/>
              <a:ext cx="1231603" cy="1467547"/>
              <a:chOff x="5554208" y="4240495"/>
              <a:chExt cx="1231603" cy="1467547"/>
            </a:xfrm>
          </p:grpSpPr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6EA11AEE-BD97-1207-C9C7-65132022DD9D}"/>
                  </a:ext>
                </a:extLst>
              </p:cNvPr>
              <p:cNvSpPr/>
              <p:nvPr/>
            </p:nvSpPr>
            <p:spPr>
              <a:xfrm>
                <a:off x="5554208" y="5008163"/>
                <a:ext cx="1231603" cy="699879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DRAM Bank</a:t>
                </a:r>
              </a:p>
            </p:txBody>
          </p:sp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D1BBDC38-E18C-F2CA-354D-379834BFA279}"/>
                  </a:ext>
                </a:extLst>
              </p:cNvPr>
              <p:cNvSpPr/>
              <p:nvPr/>
            </p:nvSpPr>
            <p:spPr>
              <a:xfrm>
                <a:off x="5554208" y="4240495"/>
                <a:ext cx="1231603" cy="469231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 Core</a:t>
                </a:r>
              </a:p>
            </p:txBody>
          </p: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9ED5F807-8F62-FB8A-1630-BB26DFB87D89}"/>
                  </a:ext>
                </a:extLst>
              </p:cNvPr>
              <p:cNvCxnSpPr>
                <a:cxnSpLocks/>
                <a:stCxn id="46" idx="2"/>
                <a:endCxn id="45" idx="0"/>
              </p:cNvCxnSpPr>
              <p:nvPr/>
            </p:nvCxnSpPr>
            <p:spPr>
              <a:xfrm>
                <a:off x="6170010" y="4709725"/>
                <a:ext cx="0" cy="298438"/>
              </a:xfrm>
              <a:prstGeom prst="straightConnector1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161809ED-3E1B-CAF5-308A-2925B5E1AA99}"/>
              </a:ext>
            </a:extLst>
          </p:cNvPr>
          <p:cNvCxnSpPr>
            <a:cxnSpLocks/>
          </p:cNvCxnSpPr>
          <p:nvPr/>
        </p:nvCxnSpPr>
        <p:spPr>
          <a:xfrm>
            <a:off x="1968831" y="5215118"/>
            <a:ext cx="1076250" cy="0"/>
          </a:xfrm>
          <a:prstGeom prst="straightConnector1">
            <a:avLst/>
          </a:prstGeom>
          <a:ln w="57150">
            <a:solidFill>
              <a:schemeClr val="accent2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4EDFAAF7-A5F3-8495-8EB6-4FCEBAC058BB}"/>
              </a:ext>
            </a:extLst>
          </p:cNvPr>
          <p:cNvSpPr txBox="1"/>
          <p:nvPr/>
        </p:nvSpPr>
        <p:spPr>
          <a:xfrm>
            <a:off x="2148715" y="5256653"/>
            <a:ext cx="652743" cy="4247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Bus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F318F9F-3D1E-30EF-8713-97C1A0E3B01B}"/>
              </a:ext>
            </a:extLst>
          </p:cNvPr>
          <p:cNvGrpSpPr/>
          <p:nvPr/>
        </p:nvGrpSpPr>
        <p:grpSpPr>
          <a:xfrm>
            <a:off x="3045081" y="2850745"/>
            <a:ext cx="5328000" cy="1251364"/>
            <a:chOff x="3418027" y="4786865"/>
            <a:chExt cx="5981074" cy="1808858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AB779F1B-498E-0042-600C-C39510C3B34E}"/>
                </a:ext>
              </a:extLst>
            </p:cNvPr>
            <p:cNvGrpSpPr/>
            <p:nvPr/>
          </p:nvGrpSpPr>
          <p:grpSpPr>
            <a:xfrm>
              <a:off x="3418027" y="4786865"/>
              <a:ext cx="5981074" cy="1808858"/>
              <a:chOff x="3212433" y="4675162"/>
              <a:chExt cx="5981074" cy="1808858"/>
            </a:xfrm>
          </p:grpSpPr>
          <p:sp>
            <p:nvSpPr>
              <p:cNvPr id="97" name="Rounded Rectangle 96">
                <a:extLst>
                  <a:ext uri="{FF2B5EF4-FFF2-40B4-BE49-F238E27FC236}">
                    <a16:creationId xmlns:a16="http://schemas.microsoft.com/office/drawing/2014/main" id="{A3BE09B3-9D36-C316-CE5B-6173E64D8422}"/>
                  </a:ext>
                </a:extLst>
              </p:cNvPr>
              <p:cNvSpPr/>
              <p:nvPr/>
            </p:nvSpPr>
            <p:spPr>
              <a:xfrm>
                <a:off x="3212433" y="5164412"/>
                <a:ext cx="5459706" cy="1319608"/>
              </a:xfrm>
              <a:prstGeom prst="roundRect">
                <a:avLst>
                  <a:gd name="adj" fmla="val 7426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98" name="Rounded Rectangle 97">
                <a:extLst>
                  <a:ext uri="{FF2B5EF4-FFF2-40B4-BE49-F238E27FC236}">
                    <a16:creationId xmlns:a16="http://schemas.microsoft.com/office/drawing/2014/main" id="{F792A84A-39EA-4EDA-A5EE-48C43F3BD782}"/>
                  </a:ext>
                </a:extLst>
              </p:cNvPr>
              <p:cNvSpPr/>
              <p:nvPr/>
            </p:nvSpPr>
            <p:spPr>
              <a:xfrm>
                <a:off x="3380875" y="5012015"/>
                <a:ext cx="5459706" cy="1319611"/>
              </a:xfrm>
              <a:prstGeom prst="roundRect">
                <a:avLst>
                  <a:gd name="adj" fmla="val 7426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3A6C9776-1998-AF72-F6B9-7539FE134DA5}"/>
                  </a:ext>
                </a:extLst>
              </p:cNvPr>
              <p:cNvSpPr/>
              <p:nvPr/>
            </p:nvSpPr>
            <p:spPr>
              <a:xfrm>
                <a:off x="3549317" y="4859617"/>
                <a:ext cx="5459706" cy="1319611"/>
              </a:xfrm>
              <a:prstGeom prst="roundRect">
                <a:avLst>
                  <a:gd name="adj" fmla="val 7426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100" name="Rounded Rectangle 99">
                <a:extLst>
                  <a:ext uri="{FF2B5EF4-FFF2-40B4-BE49-F238E27FC236}">
                    <a16:creationId xmlns:a16="http://schemas.microsoft.com/office/drawing/2014/main" id="{508F214C-01F4-CF5A-FF15-E666A0AC40BF}"/>
                  </a:ext>
                </a:extLst>
              </p:cNvPr>
              <p:cNvSpPr/>
              <p:nvPr/>
            </p:nvSpPr>
            <p:spPr>
              <a:xfrm>
                <a:off x="3733801" y="4675162"/>
                <a:ext cx="5459706" cy="1319618"/>
              </a:xfrm>
              <a:prstGeom prst="roundRect">
                <a:avLst>
                  <a:gd name="adj" fmla="val 7426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Main</a:t>
                </a: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 Memory</a:t>
                </a:r>
              </a:p>
            </p:txBody>
          </p:sp>
        </p:grpSp>
        <p:sp>
          <p:nvSpPr>
            <p:cNvPr id="94" name="Rounded Rectangle 93">
              <a:extLst>
                <a:ext uri="{FF2B5EF4-FFF2-40B4-BE49-F238E27FC236}">
                  <a16:creationId xmlns:a16="http://schemas.microsoft.com/office/drawing/2014/main" id="{187C50A6-E4B1-0955-8E92-A5571BE82FED}"/>
                </a:ext>
              </a:extLst>
            </p:cNvPr>
            <p:cNvSpPr/>
            <p:nvPr/>
          </p:nvSpPr>
          <p:spPr>
            <a:xfrm>
              <a:off x="4078314" y="5293055"/>
              <a:ext cx="1231603" cy="699879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DRAM Bank</a:t>
              </a:r>
            </a:p>
          </p:txBody>
        </p:sp>
        <p:sp>
          <p:nvSpPr>
            <p:cNvPr id="91" name="Rounded Rectangle 90">
              <a:extLst>
                <a:ext uri="{FF2B5EF4-FFF2-40B4-BE49-F238E27FC236}">
                  <a16:creationId xmlns:a16="http://schemas.microsoft.com/office/drawing/2014/main" id="{9E4F14E1-94A1-98BF-0A25-6693754792C1}"/>
                </a:ext>
              </a:extLst>
            </p:cNvPr>
            <p:cNvSpPr/>
            <p:nvPr/>
          </p:nvSpPr>
          <p:spPr>
            <a:xfrm>
              <a:off x="5400710" y="5299088"/>
              <a:ext cx="1231603" cy="699879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DRAM Bank</a:t>
              </a:r>
            </a:p>
          </p:txBody>
        </p:sp>
        <p:sp>
          <p:nvSpPr>
            <p:cNvPr id="88" name="Rounded Rectangle 87">
              <a:extLst>
                <a:ext uri="{FF2B5EF4-FFF2-40B4-BE49-F238E27FC236}">
                  <a16:creationId xmlns:a16="http://schemas.microsoft.com/office/drawing/2014/main" id="{E83F8025-762C-69E4-031C-CE4AF6C425A7}"/>
                </a:ext>
              </a:extLst>
            </p:cNvPr>
            <p:cNvSpPr/>
            <p:nvPr/>
          </p:nvSpPr>
          <p:spPr>
            <a:xfrm>
              <a:off x="6728986" y="5293055"/>
              <a:ext cx="1231603" cy="699879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DRAM Bank</a:t>
              </a:r>
            </a:p>
          </p:txBody>
        </p:sp>
        <p:sp>
          <p:nvSpPr>
            <p:cNvPr id="85" name="Rounded Rectangle 84">
              <a:extLst>
                <a:ext uri="{FF2B5EF4-FFF2-40B4-BE49-F238E27FC236}">
                  <a16:creationId xmlns:a16="http://schemas.microsoft.com/office/drawing/2014/main" id="{2C1BE7E4-08BC-7EDA-AC72-E899E33BF758}"/>
                </a:ext>
              </a:extLst>
            </p:cNvPr>
            <p:cNvSpPr/>
            <p:nvPr/>
          </p:nvSpPr>
          <p:spPr>
            <a:xfrm>
              <a:off x="8051382" y="5293055"/>
              <a:ext cx="1231603" cy="699879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DRAM Bank</a:t>
              </a:r>
            </a:p>
          </p:txBody>
        </p:sp>
      </p:grp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0B36637B-938A-644F-9A5B-3341BBEBABE9}"/>
              </a:ext>
            </a:extLst>
          </p:cNvPr>
          <p:cNvCxnSpPr>
            <a:cxnSpLocks/>
          </p:cNvCxnSpPr>
          <p:nvPr/>
        </p:nvCxnSpPr>
        <p:spPr>
          <a:xfrm>
            <a:off x="1979194" y="3648717"/>
            <a:ext cx="1076250" cy="0"/>
          </a:xfrm>
          <a:prstGeom prst="straightConnector1">
            <a:avLst/>
          </a:prstGeom>
          <a:ln w="57150">
            <a:solidFill>
              <a:schemeClr val="accent2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4A0F8620-D9DE-581D-9DE2-BE1E459C880B}"/>
              </a:ext>
            </a:extLst>
          </p:cNvPr>
          <p:cNvSpPr txBox="1"/>
          <p:nvPr/>
        </p:nvSpPr>
        <p:spPr>
          <a:xfrm>
            <a:off x="2205901" y="3218739"/>
            <a:ext cx="652743" cy="4247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Bus</a:t>
            </a:r>
          </a:p>
        </p:txBody>
      </p:sp>
    </p:spTree>
    <p:extLst>
      <p:ext uri="{BB962C8B-B14F-4D97-AF65-F5344CB8AC3E}">
        <p14:creationId xmlns:p14="http://schemas.microsoft.com/office/powerpoint/2010/main" val="281376866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04">
            <a:extLst>
              <a:ext uri="{FF2B5EF4-FFF2-40B4-BE49-F238E27FC236}">
                <a16:creationId xmlns:a16="http://schemas.microsoft.com/office/drawing/2014/main" id="{2651D507-87CE-A54D-9229-F168B6F23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0EDDB-3F8C-454D-B7AF-385D22F27965}" type="slidenum">
              <a:rPr kumimoji="0" lang="en-GR" sz="2800" b="0" i="0" u="none" strike="noStrike" kern="1200" cap="none" spc="0" normalizeH="0" baseline="0" noProof="0" smtClean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GR" sz="2800" b="0" i="0" u="none" strike="noStrike" kern="1200" cap="none" spc="0" normalizeH="0" baseline="0" noProof="0" dirty="0">
              <a:ln>
                <a:noFill/>
              </a:ln>
              <a:solidFill>
                <a:srgbClr val="C19859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7DB252-DBD9-DE49-AA8A-0A37833062FB}"/>
              </a:ext>
            </a:extLst>
          </p:cNvPr>
          <p:cNvSpPr txBox="1">
            <a:spLocks/>
          </p:cNvSpPr>
          <p:nvPr/>
        </p:nvSpPr>
        <p:spPr>
          <a:xfrm>
            <a:off x="391579" y="223518"/>
            <a:ext cx="8325193" cy="8390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Real Processing-In-Memory Systems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0441BABB-655B-4E41-B839-2B5B6A76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581" y="967410"/>
            <a:ext cx="8360840" cy="566707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8"/>
              </a:spcBef>
              <a:buSzPct val="120000"/>
              <a:buNone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Real </a:t>
            </a:r>
            <a:r>
              <a:rPr lang="en-GB" sz="2400" dirty="0">
                <a:solidFill>
                  <a:schemeClr val="accent3"/>
                </a:solidFill>
                <a:latin typeface="Trebuchet MS" panose="020B0703020202090204" pitchFamily="34" charset="0"/>
              </a:rPr>
              <a:t>Near-Bank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Processing-In-Memory (</a:t>
            </a:r>
            <a:r>
              <a:rPr lang="en-GB" sz="2400" dirty="0">
                <a:solidFill>
                  <a:schemeClr val="accent3"/>
                </a:solidFill>
                <a:latin typeface="Trebuchet MS" panose="020B0703020202090204" pitchFamily="34" charset="0"/>
              </a:rPr>
              <a:t>PIM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) Systems:</a:t>
            </a:r>
            <a:endParaRPr lang="en-GR" sz="2400" dirty="0">
              <a:solidFill>
                <a:schemeClr val="tx1">
                  <a:lumMod val="85000"/>
                  <a:lumOff val="15000"/>
                </a:schemeClr>
              </a:solidFill>
              <a:latin typeface="Trebuchet MS" panose="020B0703020202090204" pitchFamily="34" charset="0"/>
            </a:endParaRPr>
          </a:p>
          <a:p>
            <a:pPr>
              <a:lnSpc>
                <a:spcPct val="100000"/>
              </a:lnSpc>
              <a:spcBef>
                <a:spcPts val="8"/>
              </a:spcBef>
              <a:buSzPct val="120000"/>
            </a:pPr>
            <a:r>
              <a:rPr lang="en-GR" sz="2400" dirty="0">
                <a:solidFill>
                  <a:schemeClr val="accent4"/>
                </a:solidFill>
                <a:latin typeface="Trebuchet MS" panose="020B0703020202090204" pitchFamily="34" charset="0"/>
              </a:rPr>
              <a:t>High</a:t>
            </a:r>
            <a:r>
              <a:rPr lang="en-G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levels of </a:t>
            </a:r>
            <a:r>
              <a:rPr lang="en-GR" sz="2400" dirty="0">
                <a:solidFill>
                  <a:schemeClr val="accent4"/>
                </a:solidFill>
                <a:latin typeface="Trebuchet MS" panose="020B0703020202090204" pitchFamily="34" charset="0"/>
              </a:rPr>
              <a:t>parallelism</a:t>
            </a:r>
          </a:p>
          <a:p>
            <a:pPr>
              <a:lnSpc>
                <a:spcPct val="100000"/>
              </a:lnSpc>
              <a:spcBef>
                <a:spcPts val="8"/>
              </a:spcBef>
              <a:buSzPct val="120000"/>
            </a:pPr>
            <a:r>
              <a:rPr lang="en-GR" sz="2400" dirty="0">
                <a:solidFill>
                  <a:schemeClr val="accent4"/>
                </a:solidFill>
                <a:latin typeface="Trebuchet MS" panose="020B0703020202090204" pitchFamily="34" charset="0"/>
              </a:rPr>
              <a:t>Low</a:t>
            </a:r>
            <a:r>
              <a:rPr lang="en-G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memory access latency</a:t>
            </a:r>
          </a:p>
          <a:p>
            <a:pPr>
              <a:lnSpc>
                <a:spcPct val="100000"/>
              </a:lnSpc>
              <a:spcBef>
                <a:spcPts val="8"/>
              </a:spcBef>
              <a:buSzPct val="120000"/>
            </a:pPr>
            <a:r>
              <a:rPr lang="en-GR" sz="2400" dirty="0">
                <a:solidFill>
                  <a:schemeClr val="accent4"/>
                </a:solidFill>
                <a:latin typeface="Trebuchet MS" panose="020B0703020202090204" pitchFamily="34" charset="0"/>
              </a:rPr>
              <a:t>Large</a:t>
            </a:r>
            <a:r>
              <a:rPr lang="en-G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aggregate memory </a:t>
            </a:r>
            <a:r>
              <a:rPr lang="en-GR" sz="2400" dirty="0">
                <a:solidFill>
                  <a:schemeClr val="accent4"/>
                </a:solidFill>
                <a:latin typeface="Trebuchet MS" panose="020B0703020202090204" pitchFamily="34" charset="0"/>
              </a:rPr>
              <a:t>bandwidth</a:t>
            </a: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F83BE548-7A2E-3A8E-AA0D-FBB4752878C3}"/>
              </a:ext>
            </a:extLst>
          </p:cNvPr>
          <p:cNvSpPr/>
          <p:nvPr/>
        </p:nvSpPr>
        <p:spPr>
          <a:xfrm>
            <a:off x="610805" y="2850745"/>
            <a:ext cx="1373570" cy="3077128"/>
          </a:xfrm>
          <a:prstGeom prst="roundRect">
            <a:avLst>
              <a:gd name="adj" fmla="val 7426"/>
            </a:avLst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1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Host CPU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1A15407-2CBF-B6F1-B814-CFE84036AF18}"/>
              </a:ext>
            </a:extLst>
          </p:cNvPr>
          <p:cNvGrpSpPr/>
          <p:nvPr/>
        </p:nvGrpSpPr>
        <p:grpSpPr>
          <a:xfrm>
            <a:off x="3045081" y="4269306"/>
            <a:ext cx="5328000" cy="1764000"/>
            <a:chOff x="3418027" y="4092375"/>
            <a:chExt cx="5981074" cy="2549891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46BBEE42-4D2C-FE52-E826-94642E1D3C95}"/>
                </a:ext>
              </a:extLst>
            </p:cNvPr>
            <p:cNvGrpSpPr/>
            <p:nvPr/>
          </p:nvGrpSpPr>
          <p:grpSpPr>
            <a:xfrm>
              <a:off x="3418027" y="4092375"/>
              <a:ext cx="5981074" cy="2549891"/>
              <a:chOff x="3212433" y="3980672"/>
              <a:chExt cx="5981074" cy="2549891"/>
            </a:xfrm>
          </p:grpSpPr>
          <p:sp>
            <p:nvSpPr>
              <p:cNvPr id="57" name="Rounded Rectangle 56">
                <a:extLst>
                  <a:ext uri="{FF2B5EF4-FFF2-40B4-BE49-F238E27FC236}">
                    <a16:creationId xmlns:a16="http://schemas.microsoft.com/office/drawing/2014/main" id="{6D88294A-477D-7D8F-6376-03FFA579FE69}"/>
                  </a:ext>
                </a:extLst>
              </p:cNvPr>
              <p:cNvSpPr/>
              <p:nvPr/>
            </p:nvSpPr>
            <p:spPr>
              <a:xfrm>
                <a:off x="3212433" y="4469950"/>
                <a:ext cx="5459706" cy="2060613"/>
              </a:xfrm>
              <a:prstGeom prst="roundRect">
                <a:avLst>
                  <a:gd name="adj" fmla="val 742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58" name="Rounded Rectangle 57">
                <a:extLst>
                  <a:ext uri="{FF2B5EF4-FFF2-40B4-BE49-F238E27FC236}">
                    <a16:creationId xmlns:a16="http://schemas.microsoft.com/office/drawing/2014/main" id="{71768684-876B-4FD5-24C8-12DEBA367E44}"/>
                  </a:ext>
                </a:extLst>
              </p:cNvPr>
              <p:cNvSpPr/>
              <p:nvPr/>
            </p:nvSpPr>
            <p:spPr>
              <a:xfrm>
                <a:off x="3380875" y="4317552"/>
                <a:ext cx="5459706" cy="2060613"/>
              </a:xfrm>
              <a:prstGeom prst="roundRect">
                <a:avLst>
                  <a:gd name="adj" fmla="val 742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A1C91F16-AE42-8116-139A-586C0ABF0D92}"/>
                  </a:ext>
                </a:extLst>
              </p:cNvPr>
              <p:cNvSpPr/>
              <p:nvPr/>
            </p:nvSpPr>
            <p:spPr>
              <a:xfrm>
                <a:off x="3549317" y="4165154"/>
                <a:ext cx="5459706" cy="2060613"/>
              </a:xfrm>
              <a:prstGeom prst="roundRect">
                <a:avLst>
                  <a:gd name="adj" fmla="val 742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C9199CA6-870A-7A6B-5768-B3160EB43876}"/>
                  </a:ext>
                </a:extLst>
              </p:cNvPr>
              <p:cNvSpPr/>
              <p:nvPr/>
            </p:nvSpPr>
            <p:spPr>
              <a:xfrm>
                <a:off x="3733801" y="3980672"/>
                <a:ext cx="5459706" cy="2060613"/>
              </a:xfrm>
              <a:prstGeom prst="roundRect">
                <a:avLst>
                  <a:gd name="adj" fmla="val 7426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0428B8F-804F-B733-0803-3D87EFBC8101}"/>
                </a:ext>
              </a:extLst>
            </p:cNvPr>
            <p:cNvGrpSpPr/>
            <p:nvPr/>
          </p:nvGrpSpPr>
          <p:grpSpPr>
            <a:xfrm>
              <a:off x="4078314" y="4570192"/>
              <a:ext cx="1231603" cy="1467547"/>
              <a:chOff x="5554208" y="4240495"/>
              <a:chExt cx="1231603" cy="1467547"/>
            </a:xfrm>
          </p:grpSpPr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34E710AF-4244-1225-A973-3980E6FC23FB}"/>
                  </a:ext>
                </a:extLst>
              </p:cNvPr>
              <p:cNvSpPr/>
              <p:nvPr/>
            </p:nvSpPr>
            <p:spPr>
              <a:xfrm>
                <a:off x="5554208" y="5008163"/>
                <a:ext cx="1231603" cy="699879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DRAM Bank</a:t>
                </a:r>
              </a:p>
            </p:txBody>
          </p:sp>
          <p:sp>
            <p:nvSpPr>
              <p:cNvPr id="55" name="Rounded Rectangle 54">
                <a:extLst>
                  <a:ext uri="{FF2B5EF4-FFF2-40B4-BE49-F238E27FC236}">
                    <a16:creationId xmlns:a16="http://schemas.microsoft.com/office/drawing/2014/main" id="{573BB4AB-BE99-0002-BAA7-B46D65E51F8B}"/>
                  </a:ext>
                </a:extLst>
              </p:cNvPr>
              <p:cNvSpPr/>
              <p:nvPr/>
            </p:nvSpPr>
            <p:spPr>
              <a:xfrm>
                <a:off x="5554208" y="4240495"/>
                <a:ext cx="1231603" cy="469231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 Core</a:t>
                </a:r>
              </a:p>
            </p:txBody>
          </p: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33220D71-2C39-249D-30F1-B4F2C5755B8B}"/>
                  </a:ext>
                </a:extLst>
              </p:cNvPr>
              <p:cNvCxnSpPr>
                <a:cxnSpLocks/>
                <a:stCxn id="55" idx="2"/>
                <a:endCxn id="54" idx="0"/>
              </p:cNvCxnSpPr>
              <p:nvPr/>
            </p:nvCxnSpPr>
            <p:spPr>
              <a:xfrm>
                <a:off x="6170009" y="4709725"/>
                <a:ext cx="0" cy="298438"/>
              </a:xfrm>
              <a:prstGeom prst="straightConnector1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5DEC4F8E-D8E4-0895-9A87-DB3DB996417C}"/>
                </a:ext>
              </a:extLst>
            </p:cNvPr>
            <p:cNvGrpSpPr/>
            <p:nvPr/>
          </p:nvGrpSpPr>
          <p:grpSpPr>
            <a:xfrm>
              <a:off x="5400710" y="4576225"/>
              <a:ext cx="1231603" cy="1467547"/>
              <a:chOff x="5554208" y="4240495"/>
              <a:chExt cx="1231603" cy="1467547"/>
            </a:xfrm>
          </p:grpSpPr>
          <p:sp>
            <p:nvSpPr>
              <p:cNvPr id="51" name="Rounded Rectangle 50">
                <a:extLst>
                  <a:ext uri="{FF2B5EF4-FFF2-40B4-BE49-F238E27FC236}">
                    <a16:creationId xmlns:a16="http://schemas.microsoft.com/office/drawing/2014/main" id="{ECB662EC-37B1-C1F4-7D93-229754028A33}"/>
                  </a:ext>
                </a:extLst>
              </p:cNvPr>
              <p:cNvSpPr/>
              <p:nvPr/>
            </p:nvSpPr>
            <p:spPr>
              <a:xfrm>
                <a:off x="5554208" y="5008163"/>
                <a:ext cx="1231603" cy="699879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DRAM Bank</a:t>
                </a:r>
              </a:p>
            </p:txBody>
          </p:sp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8808DE42-2782-16F0-CB64-585A96AD6323}"/>
                  </a:ext>
                </a:extLst>
              </p:cNvPr>
              <p:cNvSpPr/>
              <p:nvPr/>
            </p:nvSpPr>
            <p:spPr>
              <a:xfrm>
                <a:off x="5554208" y="4240495"/>
                <a:ext cx="1231603" cy="469231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 Core</a:t>
                </a:r>
              </a:p>
            </p:txBody>
          </p: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4BBF2C1A-CCF2-2651-C067-D9A8A567C51B}"/>
                  </a:ext>
                </a:extLst>
              </p:cNvPr>
              <p:cNvCxnSpPr>
                <a:cxnSpLocks/>
                <a:stCxn id="52" idx="2"/>
                <a:endCxn id="51" idx="0"/>
              </p:cNvCxnSpPr>
              <p:nvPr/>
            </p:nvCxnSpPr>
            <p:spPr>
              <a:xfrm>
                <a:off x="6170009" y="4709725"/>
                <a:ext cx="0" cy="298438"/>
              </a:xfrm>
              <a:prstGeom prst="straightConnector1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193E37A-0C1E-05DD-5C29-A714E9C2B0E0}"/>
                </a:ext>
              </a:extLst>
            </p:cNvPr>
            <p:cNvGrpSpPr/>
            <p:nvPr/>
          </p:nvGrpSpPr>
          <p:grpSpPr>
            <a:xfrm>
              <a:off x="6728986" y="4570192"/>
              <a:ext cx="1231603" cy="1467547"/>
              <a:chOff x="5554208" y="4240495"/>
              <a:chExt cx="1231603" cy="1467547"/>
            </a:xfrm>
          </p:grpSpPr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45000B08-2B85-3831-F1B8-E1FA510A1EB2}"/>
                  </a:ext>
                </a:extLst>
              </p:cNvPr>
              <p:cNvSpPr/>
              <p:nvPr/>
            </p:nvSpPr>
            <p:spPr>
              <a:xfrm>
                <a:off x="5554208" y="5008163"/>
                <a:ext cx="1231603" cy="699879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DRAM Bank</a:t>
                </a:r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E13A11F0-5AA0-B7DC-38AD-311C71D3353C}"/>
                  </a:ext>
                </a:extLst>
              </p:cNvPr>
              <p:cNvSpPr/>
              <p:nvPr/>
            </p:nvSpPr>
            <p:spPr>
              <a:xfrm>
                <a:off x="5554208" y="4240495"/>
                <a:ext cx="1231603" cy="469231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 Core</a:t>
                </a:r>
              </a:p>
            </p:txBody>
          </p: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3C59541A-1B0F-7DD0-7C21-134F95B948BB}"/>
                  </a:ext>
                </a:extLst>
              </p:cNvPr>
              <p:cNvCxnSpPr>
                <a:cxnSpLocks/>
                <a:stCxn id="49" idx="2"/>
                <a:endCxn id="48" idx="0"/>
              </p:cNvCxnSpPr>
              <p:nvPr/>
            </p:nvCxnSpPr>
            <p:spPr>
              <a:xfrm>
                <a:off x="6170010" y="4709725"/>
                <a:ext cx="0" cy="298438"/>
              </a:xfrm>
              <a:prstGeom prst="straightConnector1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8A24D421-4731-5898-4992-57EF2FFA0C0F}"/>
                </a:ext>
              </a:extLst>
            </p:cNvPr>
            <p:cNvGrpSpPr/>
            <p:nvPr/>
          </p:nvGrpSpPr>
          <p:grpSpPr>
            <a:xfrm>
              <a:off x="8051382" y="4570192"/>
              <a:ext cx="1231603" cy="1467547"/>
              <a:chOff x="5554208" y="4240495"/>
              <a:chExt cx="1231603" cy="1467547"/>
            </a:xfrm>
          </p:grpSpPr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6EA11AEE-BD97-1207-C9C7-65132022DD9D}"/>
                  </a:ext>
                </a:extLst>
              </p:cNvPr>
              <p:cNvSpPr/>
              <p:nvPr/>
            </p:nvSpPr>
            <p:spPr>
              <a:xfrm>
                <a:off x="5554208" y="5008163"/>
                <a:ext cx="1231603" cy="699879"/>
              </a:xfrm>
              <a:prstGeom prst="roundRect">
                <a:avLst/>
              </a:pr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DRAM Bank</a:t>
                </a:r>
              </a:p>
            </p:txBody>
          </p:sp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D1BBDC38-E18C-F2CA-354D-379834BFA279}"/>
                  </a:ext>
                </a:extLst>
              </p:cNvPr>
              <p:cNvSpPr/>
              <p:nvPr/>
            </p:nvSpPr>
            <p:spPr>
              <a:xfrm>
                <a:off x="5554208" y="4240495"/>
                <a:ext cx="1231603" cy="469231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 Core</a:t>
                </a:r>
              </a:p>
            </p:txBody>
          </p: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9ED5F807-8F62-FB8A-1630-BB26DFB87D89}"/>
                  </a:ext>
                </a:extLst>
              </p:cNvPr>
              <p:cNvCxnSpPr>
                <a:cxnSpLocks/>
                <a:stCxn id="46" idx="2"/>
                <a:endCxn id="45" idx="0"/>
              </p:cNvCxnSpPr>
              <p:nvPr/>
            </p:nvCxnSpPr>
            <p:spPr>
              <a:xfrm>
                <a:off x="6170010" y="4709725"/>
                <a:ext cx="0" cy="298438"/>
              </a:xfrm>
              <a:prstGeom prst="straightConnector1">
                <a:avLst/>
              </a:prstGeom>
              <a:ln w="28575">
                <a:solidFill>
                  <a:schemeClr val="tx1">
                    <a:lumMod val="85000"/>
                    <a:lumOff val="15000"/>
                  </a:schemeClr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161809ED-3E1B-CAF5-308A-2925B5E1AA99}"/>
              </a:ext>
            </a:extLst>
          </p:cNvPr>
          <p:cNvCxnSpPr>
            <a:cxnSpLocks/>
          </p:cNvCxnSpPr>
          <p:nvPr/>
        </p:nvCxnSpPr>
        <p:spPr>
          <a:xfrm>
            <a:off x="1968831" y="5215118"/>
            <a:ext cx="1076250" cy="0"/>
          </a:xfrm>
          <a:prstGeom prst="straightConnector1">
            <a:avLst/>
          </a:prstGeom>
          <a:ln w="57150">
            <a:solidFill>
              <a:schemeClr val="accent2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4EDFAAF7-A5F3-8495-8EB6-4FCEBAC058BB}"/>
              </a:ext>
            </a:extLst>
          </p:cNvPr>
          <p:cNvSpPr txBox="1"/>
          <p:nvPr/>
        </p:nvSpPr>
        <p:spPr>
          <a:xfrm>
            <a:off x="2148715" y="5256653"/>
            <a:ext cx="652743" cy="4247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Bus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F318F9F-3D1E-30EF-8713-97C1A0E3B01B}"/>
              </a:ext>
            </a:extLst>
          </p:cNvPr>
          <p:cNvGrpSpPr/>
          <p:nvPr/>
        </p:nvGrpSpPr>
        <p:grpSpPr>
          <a:xfrm>
            <a:off x="3045081" y="2850745"/>
            <a:ext cx="5328000" cy="1251364"/>
            <a:chOff x="3418027" y="4786865"/>
            <a:chExt cx="5981074" cy="1808858"/>
          </a:xfrm>
        </p:grpSpPr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AB779F1B-498E-0042-600C-C39510C3B34E}"/>
                </a:ext>
              </a:extLst>
            </p:cNvPr>
            <p:cNvGrpSpPr/>
            <p:nvPr/>
          </p:nvGrpSpPr>
          <p:grpSpPr>
            <a:xfrm>
              <a:off x="3418027" y="4786865"/>
              <a:ext cx="5981074" cy="1808858"/>
              <a:chOff x="3212433" y="4675162"/>
              <a:chExt cx="5981074" cy="1808858"/>
            </a:xfrm>
          </p:grpSpPr>
          <p:sp>
            <p:nvSpPr>
              <p:cNvPr id="97" name="Rounded Rectangle 96">
                <a:extLst>
                  <a:ext uri="{FF2B5EF4-FFF2-40B4-BE49-F238E27FC236}">
                    <a16:creationId xmlns:a16="http://schemas.microsoft.com/office/drawing/2014/main" id="{A3BE09B3-9D36-C316-CE5B-6173E64D8422}"/>
                  </a:ext>
                </a:extLst>
              </p:cNvPr>
              <p:cNvSpPr/>
              <p:nvPr/>
            </p:nvSpPr>
            <p:spPr>
              <a:xfrm>
                <a:off x="3212433" y="5164412"/>
                <a:ext cx="5459706" cy="1319608"/>
              </a:xfrm>
              <a:prstGeom prst="roundRect">
                <a:avLst>
                  <a:gd name="adj" fmla="val 7426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98" name="Rounded Rectangle 97">
                <a:extLst>
                  <a:ext uri="{FF2B5EF4-FFF2-40B4-BE49-F238E27FC236}">
                    <a16:creationId xmlns:a16="http://schemas.microsoft.com/office/drawing/2014/main" id="{F792A84A-39EA-4EDA-A5EE-48C43F3BD782}"/>
                  </a:ext>
                </a:extLst>
              </p:cNvPr>
              <p:cNvSpPr/>
              <p:nvPr/>
            </p:nvSpPr>
            <p:spPr>
              <a:xfrm>
                <a:off x="3380875" y="5012015"/>
                <a:ext cx="5459706" cy="1319611"/>
              </a:xfrm>
              <a:prstGeom prst="roundRect">
                <a:avLst>
                  <a:gd name="adj" fmla="val 7426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3A6C9776-1998-AF72-F6B9-7539FE134DA5}"/>
                  </a:ext>
                </a:extLst>
              </p:cNvPr>
              <p:cNvSpPr/>
              <p:nvPr/>
            </p:nvSpPr>
            <p:spPr>
              <a:xfrm>
                <a:off x="3549317" y="4859617"/>
                <a:ext cx="5459706" cy="1319611"/>
              </a:xfrm>
              <a:prstGeom prst="roundRect">
                <a:avLst>
                  <a:gd name="adj" fmla="val 7426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PIM-Enabled Memory</a:t>
                </a:r>
              </a:p>
            </p:txBody>
          </p:sp>
          <p:sp>
            <p:nvSpPr>
              <p:cNvPr id="100" name="Rounded Rectangle 99">
                <a:extLst>
                  <a:ext uri="{FF2B5EF4-FFF2-40B4-BE49-F238E27FC236}">
                    <a16:creationId xmlns:a16="http://schemas.microsoft.com/office/drawing/2014/main" id="{508F214C-01F4-CF5A-FF15-E666A0AC40BF}"/>
                  </a:ext>
                </a:extLst>
              </p:cNvPr>
              <p:cNvSpPr/>
              <p:nvPr/>
            </p:nvSpPr>
            <p:spPr>
              <a:xfrm>
                <a:off x="3733801" y="4675162"/>
                <a:ext cx="5459706" cy="1319618"/>
              </a:xfrm>
              <a:prstGeom prst="roundRect">
                <a:avLst>
                  <a:gd name="adj" fmla="val 7426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Main</a:t>
                </a: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 Memory</a:t>
                </a:r>
              </a:p>
            </p:txBody>
          </p:sp>
        </p:grpSp>
        <p:sp>
          <p:nvSpPr>
            <p:cNvPr id="94" name="Rounded Rectangle 93">
              <a:extLst>
                <a:ext uri="{FF2B5EF4-FFF2-40B4-BE49-F238E27FC236}">
                  <a16:creationId xmlns:a16="http://schemas.microsoft.com/office/drawing/2014/main" id="{187C50A6-E4B1-0955-8E92-A5571BE82FED}"/>
                </a:ext>
              </a:extLst>
            </p:cNvPr>
            <p:cNvSpPr/>
            <p:nvPr/>
          </p:nvSpPr>
          <p:spPr>
            <a:xfrm>
              <a:off x="4078314" y="5293055"/>
              <a:ext cx="1231603" cy="699879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DRAM Bank</a:t>
              </a:r>
            </a:p>
          </p:txBody>
        </p:sp>
        <p:sp>
          <p:nvSpPr>
            <p:cNvPr id="91" name="Rounded Rectangle 90">
              <a:extLst>
                <a:ext uri="{FF2B5EF4-FFF2-40B4-BE49-F238E27FC236}">
                  <a16:creationId xmlns:a16="http://schemas.microsoft.com/office/drawing/2014/main" id="{9E4F14E1-94A1-98BF-0A25-6693754792C1}"/>
                </a:ext>
              </a:extLst>
            </p:cNvPr>
            <p:cNvSpPr/>
            <p:nvPr/>
          </p:nvSpPr>
          <p:spPr>
            <a:xfrm>
              <a:off x="5400710" y="5299088"/>
              <a:ext cx="1231603" cy="699879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DRAM Bank</a:t>
              </a:r>
            </a:p>
          </p:txBody>
        </p:sp>
        <p:sp>
          <p:nvSpPr>
            <p:cNvPr id="88" name="Rounded Rectangle 87">
              <a:extLst>
                <a:ext uri="{FF2B5EF4-FFF2-40B4-BE49-F238E27FC236}">
                  <a16:creationId xmlns:a16="http://schemas.microsoft.com/office/drawing/2014/main" id="{E83F8025-762C-69E4-031C-CE4AF6C425A7}"/>
                </a:ext>
              </a:extLst>
            </p:cNvPr>
            <p:cNvSpPr/>
            <p:nvPr/>
          </p:nvSpPr>
          <p:spPr>
            <a:xfrm>
              <a:off x="6728986" y="5293055"/>
              <a:ext cx="1231603" cy="699879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DRAM Bank</a:t>
              </a:r>
            </a:p>
          </p:txBody>
        </p:sp>
        <p:sp>
          <p:nvSpPr>
            <p:cNvPr id="85" name="Rounded Rectangle 84">
              <a:extLst>
                <a:ext uri="{FF2B5EF4-FFF2-40B4-BE49-F238E27FC236}">
                  <a16:creationId xmlns:a16="http://schemas.microsoft.com/office/drawing/2014/main" id="{2C1BE7E4-08BC-7EDA-AC72-E899E33BF758}"/>
                </a:ext>
              </a:extLst>
            </p:cNvPr>
            <p:cNvSpPr/>
            <p:nvPr/>
          </p:nvSpPr>
          <p:spPr>
            <a:xfrm>
              <a:off x="8051382" y="5293055"/>
              <a:ext cx="1231603" cy="699879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DRAM Bank</a:t>
              </a:r>
            </a:p>
          </p:txBody>
        </p:sp>
      </p:grp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0B36637B-938A-644F-9A5B-3341BBEBABE9}"/>
              </a:ext>
            </a:extLst>
          </p:cNvPr>
          <p:cNvCxnSpPr>
            <a:cxnSpLocks/>
          </p:cNvCxnSpPr>
          <p:nvPr/>
        </p:nvCxnSpPr>
        <p:spPr>
          <a:xfrm>
            <a:off x="1979194" y="3648717"/>
            <a:ext cx="1076250" cy="0"/>
          </a:xfrm>
          <a:prstGeom prst="straightConnector1">
            <a:avLst/>
          </a:prstGeom>
          <a:ln w="57150">
            <a:solidFill>
              <a:schemeClr val="accent2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4A0F8620-D9DE-581D-9DE2-BE1E459C880B}"/>
              </a:ext>
            </a:extLst>
          </p:cNvPr>
          <p:cNvSpPr txBox="1"/>
          <p:nvPr/>
        </p:nvSpPr>
        <p:spPr>
          <a:xfrm>
            <a:off x="2205901" y="3218739"/>
            <a:ext cx="652743" cy="4247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Bus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A6EF17F-DCDA-8358-A6EC-87DC4E6DBC8C}"/>
              </a:ext>
            </a:extLst>
          </p:cNvPr>
          <p:cNvSpPr/>
          <p:nvPr/>
        </p:nvSpPr>
        <p:spPr>
          <a:xfrm>
            <a:off x="124369" y="2638268"/>
            <a:ext cx="8787157" cy="353183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80F4430-1BAC-2CC8-1FC8-16B86FA29EB8}"/>
              </a:ext>
            </a:extLst>
          </p:cNvPr>
          <p:cNvGrpSpPr/>
          <p:nvPr/>
        </p:nvGrpSpPr>
        <p:grpSpPr>
          <a:xfrm>
            <a:off x="325744" y="3143213"/>
            <a:ext cx="2375137" cy="1800425"/>
            <a:chOff x="482386" y="3296215"/>
            <a:chExt cx="2375137" cy="1800425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DB402940-5CCD-8C5C-02FD-CEC5D5AAF2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2456" y="3678266"/>
              <a:ext cx="2124000" cy="1418374"/>
            </a:xfrm>
            <a:prstGeom prst="rect">
              <a:avLst/>
            </a:prstGeom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22FF34AA-23B9-BDDC-B3D7-F2FDB26B095B}"/>
                </a:ext>
              </a:extLst>
            </p:cNvPr>
            <p:cNvSpPr txBox="1"/>
            <p:nvPr/>
          </p:nvSpPr>
          <p:spPr>
            <a:xfrm>
              <a:off x="482386" y="3296215"/>
              <a:ext cx="2375137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Kwon+, [ISSCC 2021]</a:t>
              </a:r>
              <a:endPara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5E3CA60-3486-559D-4C13-B5A388D0112F}"/>
              </a:ext>
            </a:extLst>
          </p:cNvPr>
          <p:cNvGrpSpPr/>
          <p:nvPr/>
        </p:nvGrpSpPr>
        <p:grpSpPr>
          <a:xfrm>
            <a:off x="3026625" y="3027923"/>
            <a:ext cx="2117887" cy="2031005"/>
            <a:chOff x="3018629" y="3165460"/>
            <a:chExt cx="2117887" cy="203100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B8818DE-54B3-A07A-1DF5-D5385EBEE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74569" y="3534652"/>
              <a:ext cx="1944000" cy="1661813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32B4D9B-429D-2A36-F958-264934DF92BF}"/>
                </a:ext>
              </a:extLst>
            </p:cNvPr>
            <p:cNvSpPr txBox="1"/>
            <p:nvPr/>
          </p:nvSpPr>
          <p:spPr>
            <a:xfrm>
              <a:off x="3018629" y="3165460"/>
              <a:ext cx="2117887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Lee+, [ISSCC 2022]</a:t>
              </a:r>
              <a:endPara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C2B50D83-0786-5C5C-94DF-CA3B257CF228}"/>
              </a:ext>
            </a:extLst>
          </p:cNvPr>
          <p:cNvGrpSpPr/>
          <p:nvPr/>
        </p:nvGrpSpPr>
        <p:grpSpPr>
          <a:xfrm>
            <a:off x="5470256" y="3449759"/>
            <a:ext cx="3348000" cy="1187333"/>
            <a:chOff x="5373748" y="3527878"/>
            <a:chExt cx="3348000" cy="1187333"/>
          </a:xfrm>
        </p:grpSpPr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16F0B3F1-2CA5-7955-E999-FFD015BB2A1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73748" y="3925721"/>
              <a:ext cx="3348000" cy="789490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F91F2A9-3BD4-08B0-BD5F-8F23C48362EF}"/>
                </a:ext>
              </a:extLst>
            </p:cNvPr>
            <p:cNvSpPr txBox="1"/>
            <p:nvPr/>
          </p:nvSpPr>
          <p:spPr>
            <a:xfrm>
              <a:off x="5597864" y="3527878"/>
              <a:ext cx="2899768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https://www.upmem.com</a:t>
              </a:r>
              <a:endPara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827471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04">
            <a:extLst>
              <a:ext uri="{FF2B5EF4-FFF2-40B4-BE49-F238E27FC236}">
                <a16:creationId xmlns:a16="http://schemas.microsoft.com/office/drawing/2014/main" id="{2651D507-87CE-A54D-9229-F168B6F23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0EDDB-3F8C-454D-B7AF-385D22F27965}" type="slidenum">
              <a:rPr kumimoji="0" lang="en-GR" sz="2800" b="0" i="0" u="none" strike="noStrike" kern="1200" cap="none" spc="0" normalizeH="0" baseline="0" noProof="0" smtClean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GR" sz="2800" b="0" i="0" u="none" strike="noStrike" kern="1200" cap="none" spc="0" normalizeH="0" baseline="0" noProof="0" dirty="0">
              <a:ln>
                <a:noFill/>
              </a:ln>
              <a:solidFill>
                <a:srgbClr val="C19859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7DB252-DBD9-DE49-AA8A-0A37833062FB}"/>
              </a:ext>
            </a:extLst>
          </p:cNvPr>
          <p:cNvSpPr txBox="1">
            <a:spLocks/>
          </p:cNvSpPr>
          <p:nvPr/>
        </p:nvSpPr>
        <p:spPr>
          <a:xfrm>
            <a:off x="236599" y="223518"/>
            <a:ext cx="8325193" cy="8390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SparseP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: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 </a:t>
            </a: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SpMV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 Library for Real PIMs</a:t>
            </a: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0441BABB-655B-4E41-B839-2B5B6A765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973" y="951912"/>
            <a:ext cx="8632556" cy="5667072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Our Contributions:</a:t>
            </a:r>
          </a:p>
          <a:p>
            <a:pPr marL="478350" indent="-514350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Design </a:t>
            </a:r>
            <a:r>
              <a:rPr lang="en-GB" sz="2600" dirty="0">
                <a:solidFill>
                  <a:schemeClr val="accent4"/>
                </a:solidFill>
                <a:latin typeface="Trebuchet MS" panose="020B0703020202090204" pitchFamily="34" charset="0"/>
              </a:rPr>
              <a:t>efficient </a:t>
            </a:r>
            <a:r>
              <a:rPr lang="en-GB" sz="2600" dirty="0" err="1">
                <a:solidFill>
                  <a:schemeClr val="accent4"/>
                </a:solidFill>
                <a:latin typeface="Trebuchet MS" panose="020B0703020202090204" pitchFamily="34" charset="0"/>
              </a:rPr>
              <a:t>SpMV</a:t>
            </a:r>
            <a:r>
              <a:rPr lang="en-GB" sz="2600" dirty="0">
                <a:solidFill>
                  <a:schemeClr val="accent4"/>
                </a:solidFill>
                <a:latin typeface="Trebuchet MS" panose="020B0703020202090204" pitchFamily="34" charset="0"/>
              </a:rPr>
              <a:t> kernels</a:t>
            </a:r>
            <a:r>
              <a:rPr lang="en-GB" sz="2600" dirty="0">
                <a:solidFill>
                  <a:schemeClr val="accent3"/>
                </a:solidFill>
                <a:latin typeface="Trebuchet MS" panose="020B0703020202090204" pitchFamily="34" charset="0"/>
              </a:rPr>
              <a:t> 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for current and future PIM systems</a:t>
            </a:r>
          </a:p>
          <a:p>
            <a:pPr lvl="1" indent="-264600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Font typeface="Wingdings" pitchFamily="2" charset="2"/>
              <a:buChar char="§"/>
            </a:pPr>
            <a:r>
              <a:rPr lang="en-GB" dirty="0">
                <a:solidFill>
                  <a:schemeClr val="accent1"/>
                </a:solidFill>
                <a:latin typeface="Trebuchet MS" panose="020B0703020202090204" pitchFamily="34" charset="0"/>
              </a:rPr>
              <a:t>25 </a:t>
            </a:r>
            <a:r>
              <a:rPr lang="en-GB" dirty="0" err="1">
                <a:solidFill>
                  <a:schemeClr val="accent1"/>
                </a:solidFill>
                <a:latin typeface="Trebuchet MS" panose="020B0703020202090204" pitchFamily="34" charset="0"/>
              </a:rPr>
              <a:t>SpMV</a:t>
            </a:r>
            <a:r>
              <a:rPr lang="en-GB" dirty="0">
                <a:solidFill>
                  <a:schemeClr val="accent1"/>
                </a:solidFill>
                <a:latin typeface="Trebuchet MS" panose="020B0703020202090204" pitchFamily="34" charset="0"/>
              </a:rPr>
              <a:t> kernels</a:t>
            </a:r>
          </a:p>
          <a:p>
            <a:pPr lvl="2" indent="-264600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Font typeface="Wingdings" pitchFamily="2" charset="2"/>
              <a:buChar char="§"/>
            </a:pPr>
            <a:r>
              <a:rPr lang="en-GB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4 compressed matrix formats (CSR, COO, BCSR, BCOO)</a:t>
            </a:r>
          </a:p>
          <a:p>
            <a:pPr lvl="2" indent="-264600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Font typeface="Wingdings" pitchFamily="2" charset="2"/>
              <a:buChar char="§"/>
            </a:pPr>
            <a:r>
              <a:rPr lang="en-GB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6 data types</a:t>
            </a:r>
          </a:p>
          <a:p>
            <a:pPr lvl="2" indent="-264600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Font typeface="Wingdings" pitchFamily="2" charset="2"/>
              <a:buChar char="§"/>
            </a:pPr>
            <a:r>
              <a:rPr lang="en-GB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4 data partitioning techniques</a:t>
            </a:r>
          </a:p>
          <a:p>
            <a:pPr lvl="2" indent="-264600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Font typeface="Wingdings" pitchFamily="2" charset="2"/>
              <a:buChar char="§"/>
            </a:pPr>
            <a:r>
              <a:rPr lang="en-GB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Various load balancing schemes among PIM cores/threads</a:t>
            </a:r>
          </a:p>
          <a:p>
            <a:pPr lvl="2" indent="-264600">
              <a:lnSpc>
                <a:spcPct val="110000"/>
              </a:lnSpc>
              <a:spcBef>
                <a:spcPts val="0"/>
              </a:spcBef>
              <a:spcAft>
                <a:spcPts val="800"/>
              </a:spcAft>
              <a:buFont typeface="Wingdings" pitchFamily="2" charset="2"/>
              <a:buChar char="§"/>
            </a:pPr>
            <a:r>
              <a:rPr lang="en-GB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3 synchronization approaches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GB" sz="900" dirty="0">
              <a:solidFill>
                <a:schemeClr val="tx1">
                  <a:lumMod val="85000"/>
                  <a:lumOff val="15000"/>
                </a:schemeClr>
              </a:solidFill>
              <a:latin typeface="Trebuchet MS" panose="020B0703020202090204" pitchFamily="34" charset="0"/>
            </a:endParaRPr>
          </a:p>
          <a:p>
            <a:pPr marL="478350" indent="-514350">
              <a:lnSpc>
                <a:spcPct val="120000"/>
              </a:lnSpc>
              <a:spcBef>
                <a:spcPts val="0"/>
              </a:spcBef>
              <a:spcAft>
                <a:spcPts val="400"/>
              </a:spcAft>
              <a:buFont typeface="+mj-lt"/>
              <a:buAutoNum type="arabicPeriod" startAt="2"/>
            </a:pP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Provide a </a:t>
            </a:r>
            <a:r>
              <a:rPr lang="en-GB" sz="2600" dirty="0">
                <a:solidFill>
                  <a:schemeClr val="accent4"/>
                </a:solidFill>
                <a:latin typeface="Trebuchet MS" panose="020B0703020202090204" pitchFamily="34" charset="0"/>
              </a:rPr>
              <a:t>comprehensive analysis 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of </a:t>
            </a:r>
            <a:r>
              <a:rPr lang="en-GB" sz="2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SpMV</a:t>
            </a:r>
            <a:r>
              <a:rPr lang="en-GB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on the first commercially-available </a:t>
            </a:r>
            <a:r>
              <a:rPr lang="en-GB" sz="2600" dirty="0">
                <a:solidFill>
                  <a:schemeClr val="accent3"/>
                </a:solidFill>
                <a:latin typeface="Trebuchet MS" panose="020B0703020202090204" pitchFamily="34" charset="0"/>
              </a:rPr>
              <a:t>real PIM system </a:t>
            </a:r>
            <a:endParaRPr lang="en-GB" sz="2600" dirty="0">
              <a:solidFill>
                <a:schemeClr val="tx1">
                  <a:lumMod val="85000"/>
                  <a:lumOff val="15000"/>
                </a:schemeClr>
              </a:solidFill>
              <a:latin typeface="Trebuchet MS" panose="020B0703020202090204" pitchFamily="34" charset="0"/>
            </a:endParaRPr>
          </a:p>
          <a:p>
            <a:pPr lvl="1" indent="-26460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Font typeface="Wingdings" pitchFamily="2" charset="2"/>
              <a:buChar char="§"/>
            </a:pPr>
            <a:r>
              <a:rPr lang="en-GB" dirty="0">
                <a:solidFill>
                  <a:schemeClr val="accent1"/>
                </a:solidFill>
                <a:latin typeface="Trebuchet MS" panose="020B0703020202090204" pitchFamily="34" charset="0"/>
              </a:rPr>
              <a:t>26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sparse matrices</a:t>
            </a:r>
          </a:p>
          <a:p>
            <a:pPr lvl="1" indent="-26460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Font typeface="Wingdings" pitchFamily="2" charset="2"/>
              <a:buChar char="§"/>
            </a:pP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Comparisons to state-of-the-art </a:t>
            </a:r>
            <a:r>
              <a:rPr lang="en-GB" dirty="0">
                <a:solidFill>
                  <a:schemeClr val="accent1"/>
                </a:solidFill>
                <a:latin typeface="Trebuchet MS" panose="020B0703020202090204" pitchFamily="34" charset="0"/>
              </a:rPr>
              <a:t>CPU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and </a:t>
            </a:r>
            <a:r>
              <a:rPr lang="en-GB" dirty="0">
                <a:solidFill>
                  <a:schemeClr val="accent1"/>
                </a:solidFill>
                <a:latin typeface="Trebuchet MS" panose="020B0703020202090204" pitchFamily="34" charset="0"/>
              </a:rPr>
              <a:t>GPU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systems</a:t>
            </a:r>
          </a:p>
          <a:p>
            <a:pPr lvl="1" indent="-26460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Font typeface="Wingdings" pitchFamily="2" charset="2"/>
              <a:buChar char="§"/>
            </a:pPr>
            <a:r>
              <a:rPr lang="en-GB" dirty="0">
                <a:solidFill>
                  <a:schemeClr val="accent1"/>
                </a:solidFill>
                <a:latin typeface="Trebuchet MS" panose="020B0703020202090204" pitchFamily="34" charset="0"/>
              </a:rPr>
              <a:t>Recommendations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 for software, system and hardware designers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7B7144-560B-D87D-CDF3-8957E6EB3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858" y="4693978"/>
            <a:ext cx="576000" cy="577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02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04">
            <a:extLst>
              <a:ext uri="{FF2B5EF4-FFF2-40B4-BE49-F238E27FC236}">
                <a16:creationId xmlns:a16="http://schemas.microsoft.com/office/drawing/2014/main" id="{2651D507-87CE-A54D-9229-F168B6F23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0EDDB-3F8C-454D-B7AF-385D22F27965}" type="slidenum">
              <a:rPr kumimoji="0" lang="en-GR" sz="2800" b="0" i="0" u="none" strike="noStrike" kern="1200" cap="none" spc="0" normalizeH="0" baseline="0" noProof="0" smtClean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GR" sz="2800" b="0" i="0" u="none" strike="noStrike" kern="1200" cap="none" spc="0" normalizeH="0" baseline="0" noProof="0" dirty="0">
              <a:ln>
                <a:noFill/>
              </a:ln>
              <a:solidFill>
                <a:srgbClr val="C19859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7DB252-DBD9-DE49-AA8A-0A37833062FB}"/>
              </a:ext>
            </a:extLst>
          </p:cNvPr>
          <p:cNvSpPr txBox="1">
            <a:spLocks/>
          </p:cNvSpPr>
          <p:nvPr/>
        </p:nvSpPr>
        <p:spPr>
          <a:xfrm>
            <a:off x="391579" y="223518"/>
            <a:ext cx="8325193" cy="8390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Data Partitioning Techniques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0956A7C-C4DB-EFDA-148B-2D53FF0AEA1B}"/>
              </a:ext>
            </a:extLst>
          </p:cNvPr>
          <p:cNvSpPr txBox="1"/>
          <p:nvPr/>
        </p:nvSpPr>
        <p:spPr>
          <a:xfrm>
            <a:off x="749189" y="1718199"/>
            <a:ext cx="28603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1D Partitioning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AC3E702-7F74-EF42-56E2-2AC030C7047B}"/>
              </a:ext>
            </a:extLst>
          </p:cNvPr>
          <p:cNvGrpSpPr/>
          <p:nvPr/>
        </p:nvGrpSpPr>
        <p:grpSpPr>
          <a:xfrm>
            <a:off x="348305" y="2196116"/>
            <a:ext cx="3823021" cy="2189208"/>
            <a:chOff x="411376" y="1660032"/>
            <a:chExt cx="3823021" cy="2189208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1166EEC9-C981-423E-6759-B81218356A16}"/>
                </a:ext>
              </a:extLst>
            </p:cNvPr>
            <p:cNvSpPr txBox="1"/>
            <p:nvPr/>
          </p:nvSpPr>
          <p:spPr>
            <a:xfrm>
              <a:off x="3228834" y="2392883"/>
              <a:ext cx="2243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=</a:t>
              </a:r>
              <a:endPara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1586614F-3E40-B809-993E-BC2DBD7788DB}"/>
                </a:ext>
              </a:extLst>
            </p:cNvPr>
            <p:cNvGrpSpPr/>
            <p:nvPr/>
          </p:nvGrpSpPr>
          <p:grpSpPr>
            <a:xfrm>
              <a:off x="3628169" y="1700723"/>
              <a:ext cx="606228" cy="2148517"/>
              <a:chOff x="5094616" y="4056726"/>
              <a:chExt cx="741391" cy="2627549"/>
            </a:xfrm>
            <a:solidFill>
              <a:schemeClr val="accent5">
                <a:lumMod val="20000"/>
                <a:lumOff val="80000"/>
              </a:schemeClr>
            </a:solidFill>
          </p:grpSpPr>
          <p:grpSp>
            <p:nvGrpSpPr>
              <p:cNvPr id="250" name="Group 249">
                <a:extLst>
                  <a:ext uri="{FF2B5EF4-FFF2-40B4-BE49-F238E27FC236}">
                    <a16:creationId xmlns:a16="http://schemas.microsoft.com/office/drawing/2014/main" id="{2D5EE7EA-3DD0-838F-6188-12A62C6A833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5400000">
                <a:off x="4210515" y="5224288"/>
                <a:ext cx="2052000" cy="283797"/>
                <a:chOff x="687454" y="4672294"/>
                <a:chExt cx="1802686" cy="234236"/>
              </a:xfrm>
              <a:grpFill/>
            </p:grpSpPr>
            <p:sp>
              <p:nvSpPr>
                <p:cNvPr id="252" name="Rectangle 251">
                  <a:extLst>
                    <a:ext uri="{FF2B5EF4-FFF2-40B4-BE49-F238E27FC236}">
                      <a16:creationId xmlns:a16="http://schemas.microsoft.com/office/drawing/2014/main" id="{4559D3E7-D829-1025-FA97-E387BB86CBC0}"/>
                    </a:ext>
                  </a:extLst>
                </p:cNvPr>
                <p:cNvSpPr/>
                <p:nvPr/>
              </p:nvSpPr>
              <p:spPr>
                <a:xfrm>
                  <a:off x="687454" y="4672530"/>
                  <a:ext cx="226800" cy="23400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3" name="Rectangle 252">
                  <a:extLst>
                    <a:ext uri="{FF2B5EF4-FFF2-40B4-BE49-F238E27FC236}">
                      <a16:creationId xmlns:a16="http://schemas.microsoft.com/office/drawing/2014/main" id="{58539BDB-D590-A85C-4766-62195211F259}"/>
                    </a:ext>
                  </a:extLst>
                </p:cNvPr>
                <p:cNvSpPr/>
                <p:nvPr/>
              </p:nvSpPr>
              <p:spPr>
                <a:xfrm>
                  <a:off x="912580" y="4672530"/>
                  <a:ext cx="226800" cy="23400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4" name="Rectangle 253">
                  <a:extLst>
                    <a:ext uri="{FF2B5EF4-FFF2-40B4-BE49-F238E27FC236}">
                      <a16:creationId xmlns:a16="http://schemas.microsoft.com/office/drawing/2014/main" id="{B65D2CD6-0DBD-22D2-926B-633CE079FB69}"/>
                    </a:ext>
                  </a:extLst>
                </p:cNvPr>
                <p:cNvSpPr/>
                <p:nvPr/>
              </p:nvSpPr>
              <p:spPr>
                <a:xfrm>
                  <a:off x="1140340" y="4672530"/>
                  <a:ext cx="226800" cy="23400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5" name="Rectangle 254">
                  <a:extLst>
                    <a:ext uri="{FF2B5EF4-FFF2-40B4-BE49-F238E27FC236}">
                      <a16:creationId xmlns:a16="http://schemas.microsoft.com/office/drawing/2014/main" id="{2A5B3EB6-A26D-DFE9-A97A-00201E4F5548}"/>
                    </a:ext>
                  </a:extLst>
                </p:cNvPr>
                <p:cNvSpPr/>
                <p:nvPr/>
              </p:nvSpPr>
              <p:spPr>
                <a:xfrm>
                  <a:off x="1362833" y="4672530"/>
                  <a:ext cx="226800" cy="23400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6" name="Rectangle 255">
                  <a:extLst>
                    <a:ext uri="{FF2B5EF4-FFF2-40B4-BE49-F238E27FC236}">
                      <a16:creationId xmlns:a16="http://schemas.microsoft.com/office/drawing/2014/main" id="{650C13D5-A87F-1F54-FBB6-FDFC5A87F27D}"/>
                    </a:ext>
                  </a:extLst>
                </p:cNvPr>
                <p:cNvSpPr/>
                <p:nvPr/>
              </p:nvSpPr>
              <p:spPr>
                <a:xfrm>
                  <a:off x="1587960" y="4672294"/>
                  <a:ext cx="226800" cy="23400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7" name="Rectangle 256">
                  <a:extLst>
                    <a:ext uri="{FF2B5EF4-FFF2-40B4-BE49-F238E27FC236}">
                      <a16:creationId xmlns:a16="http://schemas.microsoft.com/office/drawing/2014/main" id="{55040DEA-1AB7-4AEE-51EC-E29E8466113A}"/>
                    </a:ext>
                  </a:extLst>
                </p:cNvPr>
                <p:cNvSpPr/>
                <p:nvPr/>
              </p:nvSpPr>
              <p:spPr>
                <a:xfrm>
                  <a:off x="1813086" y="4672294"/>
                  <a:ext cx="226800" cy="23400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8" name="Rectangle 257">
                  <a:extLst>
                    <a:ext uri="{FF2B5EF4-FFF2-40B4-BE49-F238E27FC236}">
                      <a16:creationId xmlns:a16="http://schemas.microsoft.com/office/drawing/2014/main" id="{BA9E4F10-87B9-869E-FAE9-B5CA8D413131}"/>
                    </a:ext>
                  </a:extLst>
                </p:cNvPr>
                <p:cNvSpPr/>
                <p:nvPr/>
              </p:nvSpPr>
              <p:spPr>
                <a:xfrm>
                  <a:off x="2040846" y="4672294"/>
                  <a:ext cx="226800" cy="23400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59" name="Rectangle 258">
                  <a:extLst>
                    <a:ext uri="{FF2B5EF4-FFF2-40B4-BE49-F238E27FC236}">
                      <a16:creationId xmlns:a16="http://schemas.microsoft.com/office/drawing/2014/main" id="{5B16CB5D-B88E-4BE3-34DC-9728CC17A800}"/>
                    </a:ext>
                  </a:extLst>
                </p:cNvPr>
                <p:cNvSpPr/>
                <p:nvPr/>
              </p:nvSpPr>
              <p:spPr>
                <a:xfrm>
                  <a:off x="2263340" y="4672294"/>
                  <a:ext cx="226800" cy="234000"/>
                </a:xfrm>
                <a:prstGeom prst="rect">
                  <a:avLst/>
                </a:prstGeom>
                <a:grpFill/>
                <a:ln>
                  <a:solidFill>
                    <a:schemeClr val="tx2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51" name="TextBox 250">
                <a:extLst>
                  <a:ext uri="{FF2B5EF4-FFF2-40B4-BE49-F238E27FC236}">
                    <a16:creationId xmlns:a16="http://schemas.microsoft.com/office/drawing/2014/main" id="{875EA12A-FE9B-33F8-7C95-31C37DE622CF}"/>
                  </a:ext>
                </a:extLst>
              </p:cNvPr>
              <p:cNvSpPr txBox="1"/>
              <p:nvPr/>
            </p:nvSpPr>
            <p:spPr>
              <a:xfrm rot="16200000">
                <a:off x="4277574" y="5125842"/>
                <a:ext cx="2627549" cy="489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7F09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1x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 o</a:t>
                </a: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utput vector</a:t>
                </a:r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7E91ABD-9A33-70D5-205F-7ABDAA2968D5}"/>
                </a:ext>
              </a:extLst>
            </p:cNvPr>
            <p:cNvSpPr txBox="1"/>
            <p:nvPr/>
          </p:nvSpPr>
          <p:spPr>
            <a:xfrm>
              <a:off x="1059162" y="2462350"/>
              <a:ext cx="2243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*</a:t>
              </a:r>
              <a:endPara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endParaRPr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DBD663ED-DAAE-EF63-101A-62652557AF75}"/>
                </a:ext>
              </a:extLst>
            </p:cNvPr>
            <p:cNvGrpSpPr/>
            <p:nvPr/>
          </p:nvGrpSpPr>
          <p:grpSpPr>
            <a:xfrm>
              <a:off x="411376" y="1660032"/>
              <a:ext cx="788047" cy="2023498"/>
              <a:chOff x="302330" y="1541926"/>
              <a:chExt cx="963744" cy="2474656"/>
            </a:xfrm>
          </p:grpSpPr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A9B6AF74-B2DC-E2B8-9274-9B1255CA74C5}"/>
                  </a:ext>
                </a:extLst>
              </p:cNvPr>
              <p:cNvSpPr txBox="1"/>
              <p:nvPr/>
            </p:nvSpPr>
            <p:spPr>
              <a:xfrm rot="16200000">
                <a:off x="-215913" y="2534595"/>
                <a:ext cx="2474656" cy="489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7F09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4x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 input</a:t>
                </a: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 vector</a:t>
                </a:r>
              </a:p>
            </p:txBody>
          </p:sp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9FBB9799-B557-C343-198C-F2B9EC43417B}"/>
                  </a:ext>
                </a:extLst>
              </p:cNvPr>
              <p:cNvGrpSpPr/>
              <p:nvPr/>
            </p:nvGrpSpPr>
            <p:grpSpPr>
              <a:xfrm>
                <a:off x="302330" y="1750874"/>
                <a:ext cx="516717" cy="2250405"/>
                <a:chOff x="302330" y="1750874"/>
                <a:chExt cx="516717" cy="2250405"/>
              </a:xfrm>
            </p:grpSpPr>
            <p:grpSp>
              <p:nvGrpSpPr>
                <p:cNvPr id="214" name="Group 213">
                  <a:extLst>
                    <a:ext uri="{FF2B5EF4-FFF2-40B4-BE49-F238E27FC236}">
                      <a16:creationId xmlns:a16="http://schemas.microsoft.com/office/drawing/2014/main" id="{A57E3C17-E500-EDDA-78A2-0FA8B050DAA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5400000">
                  <a:off x="-348851" y="2634975"/>
                  <a:ext cx="2052000" cy="283797"/>
                  <a:chOff x="687454" y="4672294"/>
                  <a:chExt cx="1802686" cy="234236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sp>
                <p:nvSpPr>
                  <p:cNvPr id="242" name="Rectangle 241">
                    <a:extLst>
                      <a:ext uri="{FF2B5EF4-FFF2-40B4-BE49-F238E27FC236}">
                        <a16:creationId xmlns:a16="http://schemas.microsoft.com/office/drawing/2014/main" id="{8C9FC9F6-369A-CC25-6145-C88AD24E5629}"/>
                      </a:ext>
                    </a:extLst>
                  </p:cNvPr>
                  <p:cNvSpPr/>
                  <p:nvPr/>
                </p:nvSpPr>
                <p:spPr>
                  <a:xfrm>
                    <a:off x="687454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3" name="Rectangle 242">
                    <a:extLst>
                      <a:ext uri="{FF2B5EF4-FFF2-40B4-BE49-F238E27FC236}">
                        <a16:creationId xmlns:a16="http://schemas.microsoft.com/office/drawing/2014/main" id="{FA49EE8C-06A4-BC26-FA1B-CA88DF31101E}"/>
                      </a:ext>
                    </a:extLst>
                  </p:cNvPr>
                  <p:cNvSpPr/>
                  <p:nvPr/>
                </p:nvSpPr>
                <p:spPr>
                  <a:xfrm>
                    <a:off x="91258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4" name="Rectangle 243">
                    <a:extLst>
                      <a:ext uri="{FF2B5EF4-FFF2-40B4-BE49-F238E27FC236}">
                        <a16:creationId xmlns:a16="http://schemas.microsoft.com/office/drawing/2014/main" id="{4CBAD25A-98C8-4324-93B6-DD54606E5E80}"/>
                      </a:ext>
                    </a:extLst>
                  </p:cNvPr>
                  <p:cNvSpPr/>
                  <p:nvPr/>
                </p:nvSpPr>
                <p:spPr>
                  <a:xfrm>
                    <a:off x="114034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5" name="Rectangle 244">
                    <a:extLst>
                      <a:ext uri="{FF2B5EF4-FFF2-40B4-BE49-F238E27FC236}">
                        <a16:creationId xmlns:a16="http://schemas.microsoft.com/office/drawing/2014/main" id="{D89ADF73-2B4F-34AC-44C2-EF38BC6F061C}"/>
                      </a:ext>
                    </a:extLst>
                  </p:cNvPr>
                  <p:cNvSpPr/>
                  <p:nvPr/>
                </p:nvSpPr>
                <p:spPr>
                  <a:xfrm>
                    <a:off x="1362833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6" name="Rectangle 245">
                    <a:extLst>
                      <a:ext uri="{FF2B5EF4-FFF2-40B4-BE49-F238E27FC236}">
                        <a16:creationId xmlns:a16="http://schemas.microsoft.com/office/drawing/2014/main" id="{760924B1-D018-B6F6-8EDB-DDDE39F0E47F}"/>
                      </a:ext>
                    </a:extLst>
                  </p:cNvPr>
                  <p:cNvSpPr/>
                  <p:nvPr/>
                </p:nvSpPr>
                <p:spPr>
                  <a:xfrm>
                    <a:off x="1587960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7" name="Rectangle 246">
                    <a:extLst>
                      <a:ext uri="{FF2B5EF4-FFF2-40B4-BE49-F238E27FC236}">
                        <a16:creationId xmlns:a16="http://schemas.microsoft.com/office/drawing/2014/main" id="{5D3F22A5-B468-03AD-A45E-3D31CAAF06A2}"/>
                      </a:ext>
                    </a:extLst>
                  </p:cNvPr>
                  <p:cNvSpPr/>
                  <p:nvPr/>
                </p:nvSpPr>
                <p:spPr>
                  <a:xfrm>
                    <a:off x="1813086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8" name="Rectangle 247">
                    <a:extLst>
                      <a:ext uri="{FF2B5EF4-FFF2-40B4-BE49-F238E27FC236}">
                        <a16:creationId xmlns:a16="http://schemas.microsoft.com/office/drawing/2014/main" id="{507EB563-5EB4-5923-9687-BF6DC9DCABC2}"/>
                      </a:ext>
                    </a:extLst>
                  </p:cNvPr>
                  <p:cNvSpPr/>
                  <p:nvPr/>
                </p:nvSpPr>
                <p:spPr>
                  <a:xfrm>
                    <a:off x="2040846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9" name="Rectangle 248">
                    <a:extLst>
                      <a:ext uri="{FF2B5EF4-FFF2-40B4-BE49-F238E27FC236}">
                        <a16:creationId xmlns:a16="http://schemas.microsoft.com/office/drawing/2014/main" id="{170A7B07-77E1-6C49-021D-7AF388CCB3D1}"/>
                      </a:ext>
                    </a:extLst>
                  </p:cNvPr>
                  <p:cNvSpPr/>
                  <p:nvPr/>
                </p:nvSpPr>
                <p:spPr>
                  <a:xfrm>
                    <a:off x="2263340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15" name="Group 214">
                  <a:extLst>
                    <a:ext uri="{FF2B5EF4-FFF2-40B4-BE49-F238E27FC236}">
                      <a16:creationId xmlns:a16="http://schemas.microsoft.com/office/drawing/2014/main" id="{5AEAEE54-D21C-39B2-3CD3-A9FCEC74A72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5400000">
                  <a:off x="-420740" y="2701110"/>
                  <a:ext cx="2052000" cy="283797"/>
                  <a:chOff x="687454" y="4672294"/>
                  <a:chExt cx="1802686" cy="234236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sp>
                <p:nvSpPr>
                  <p:cNvPr id="234" name="Rectangle 233">
                    <a:extLst>
                      <a:ext uri="{FF2B5EF4-FFF2-40B4-BE49-F238E27FC236}">
                        <a16:creationId xmlns:a16="http://schemas.microsoft.com/office/drawing/2014/main" id="{5619E493-D9E8-4AE9-9F4E-68C80123E01B}"/>
                      </a:ext>
                    </a:extLst>
                  </p:cNvPr>
                  <p:cNvSpPr/>
                  <p:nvPr/>
                </p:nvSpPr>
                <p:spPr>
                  <a:xfrm>
                    <a:off x="687454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5" name="Rectangle 234">
                    <a:extLst>
                      <a:ext uri="{FF2B5EF4-FFF2-40B4-BE49-F238E27FC236}">
                        <a16:creationId xmlns:a16="http://schemas.microsoft.com/office/drawing/2014/main" id="{60F96145-D248-3930-81A8-70ADB8BF8DA7}"/>
                      </a:ext>
                    </a:extLst>
                  </p:cNvPr>
                  <p:cNvSpPr/>
                  <p:nvPr/>
                </p:nvSpPr>
                <p:spPr>
                  <a:xfrm>
                    <a:off x="91258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6" name="Rectangle 235">
                    <a:extLst>
                      <a:ext uri="{FF2B5EF4-FFF2-40B4-BE49-F238E27FC236}">
                        <a16:creationId xmlns:a16="http://schemas.microsoft.com/office/drawing/2014/main" id="{5EE13B58-BD71-E8BB-E3A1-D8E2CCD80F39}"/>
                      </a:ext>
                    </a:extLst>
                  </p:cNvPr>
                  <p:cNvSpPr/>
                  <p:nvPr/>
                </p:nvSpPr>
                <p:spPr>
                  <a:xfrm>
                    <a:off x="114034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7" name="Rectangle 236">
                    <a:extLst>
                      <a:ext uri="{FF2B5EF4-FFF2-40B4-BE49-F238E27FC236}">
                        <a16:creationId xmlns:a16="http://schemas.microsoft.com/office/drawing/2014/main" id="{57ABB55B-9538-789C-59D4-C6B0C2E7A34E}"/>
                      </a:ext>
                    </a:extLst>
                  </p:cNvPr>
                  <p:cNvSpPr/>
                  <p:nvPr/>
                </p:nvSpPr>
                <p:spPr>
                  <a:xfrm>
                    <a:off x="1362833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8" name="Rectangle 237">
                    <a:extLst>
                      <a:ext uri="{FF2B5EF4-FFF2-40B4-BE49-F238E27FC236}">
                        <a16:creationId xmlns:a16="http://schemas.microsoft.com/office/drawing/2014/main" id="{F8E18D79-25C2-FBFD-53B2-BD814BD6DB81}"/>
                      </a:ext>
                    </a:extLst>
                  </p:cNvPr>
                  <p:cNvSpPr/>
                  <p:nvPr/>
                </p:nvSpPr>
                <p:spPr>
                  <a:xfrm>
                    <a:off x="1587960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9" name="Rectangle 238">
                    <a:extLst>
                      <a:ext uri="{FF2B5EF4-FFF2-40B4-BE49-F238E27FC236}">
                        <a16:creationId xmlns:a16="http://schemas.microsoft.com/office/drawing/2014/main" id="{AF1226B7-412D-7411-CE77-F36B554F9784}"/>
                      </a:ext>
                    </a:extLst>
                  </p:cNvPr>
                  <p:cNvSpPr/>
                  <p:nvPr/>
                </p:nvSpPr>
                <p:spPr>
                  <a:xfrm>
                    <a:off x="1813086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0" name="Rectangle 239">
                    <a:extLst>
                      <a:ext uri="{FF2B5EF4-FFF2-40B4-BE49-F238E27FC236}">
                        <a16:creationId xmlns:a16="http://schemas.microsoft.com/office/drawing/2014/main" id="{AF6A266F-5B7C-4FBC-970B-09F6A7DD0FA7}"/>
                      </a:ext>
                    </a:extLst>
                  </p:cNvPr>
                  <p:cNvSpPr/>
                  <p:nvPr/>
                </p:nvSpPr>
                <p:spPr>
                  <a:xfrm>
                    <a:off x="2040846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1" name="Rectangle 240">
                    <a:extLst>
                      <a:ext uri="{FF2B5EF4-FFF2-40B4-BE49-F238E27FC236}">
                        <a16:creationId xmlns:a16="http://schemas.microsoft.com/office/drawing/2014/main" id="{B2B79E38-DAA5-7337-A738-D2F7667FA737}"/>
                      </a:ext>
                    </a:extLst>
                  </p:cNvPr>
                  <p:cNvSpPr/>
                  <p:nvPr/>
                </p:nvSpPr>
                <p:spPr>
                  <a:xfrm>
                    <a:off x="2263340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16" name="Group 215">
                  <a:extLst>
                    <a:ext uri="{FF2B5EF4-FFF2-40B4-BE49-F238E27FC236}">
                      <a16:creationId xmlns:a16="http://schemas.microsoft.com/office/drawing/2014/main" id="{ADE105FD-5270-25AB-9F23-834B845611F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5400000">
                  <a:off x="-492629" y="2767245"/>
                  <a:ext cx="2052000" cy="283797"/>
                  <a:chOff x="687454" y="4672294"/>
                  <a:chExt cx="1802686" cy="234236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sp>
                <p:nvSpPr>
                  <p:cNvPr id="226" name="Rectangle 225">
                    <a:extLst>
                      <a:ext uri="{FF2B5EF4-FFF2-40B4-BE49-F238E27FC236}">
                        <a16:creationId xmlns:a16="http://schemas.microsoft.com/office/drawing/2014/main" id="{7F7160B2-4F5C-760E-8153-1118DB980B8E}"/>
                      </a:ext>
                    </a:extLst>
                  </p:cNvPr>
                  <p:cNvSpPr/>
                  <p:nvPr/>
                </p:nvSpPr>
                <p:spPr>
                  <a:xfrm>
                    <a:off x="687454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7" name="Rectangle 226">
                    <a:extLst>
                      <a:ext uri="{FF2B5EF4-FFF2-40B4-BE49-F238E27FC236}">
                        <a16:creationId xmlns:a16="http://schemas.microsoft.com/office/drawing/2014/main" id="{DE0ACAFA-E2EA-7DFC-7E81-0222FA19432A}"/>
                      </a:ext>
                    </a:extLst>
                  </p:cNvPr>
                  <p:cNvSpPr/>
                  <p:nvPr/>
                </p:nvSpPr>
                <p:spPr>
                  <a:xfrm>
                    <a:off x="91258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8" name="Rectangle 227">
                    <a:extLst>
                      <a:ext uri="{FF2B5EF4-FFF2-40B4-BE49-F238E27FC236}">
                        <a16:creationId xmlns:a16="http://schemas.microsoft.com/office/drawing/2014/main" id="{BC76D2DE-7C85-C910-08EF-404D550611A6}"/>
                      </a:ext>
                    </a:extLst>
                  </p:cNvPr>
                  <p:cNvSpPr/>
                  <p:nvPr/>
                </p:nvSpPr>
                <p:spPr>
                  <a:xfrm>
                    <a:off x="114034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9" name="Rectangle 228">
                    <a:extLst>
                      <a:ext uri="{FF2B5EF4-FFF2-40B4-BE49-F238E27FC236}">
                        <a16:creationId xmlns:a16="http://schemas.microsoft.com/office/drawing/2014/main" id="{6C4C3B96-F65E-17BF-97F3-DE5A2CE54014}"/>
                      </a:ext>
                    </a:extLst>
                  </p:cNvPr>
                  <p:cNvSpPr/>
                  <p:nvPr/>
                </p:nvSpPr>
                <p:spPr>
                  <a:xfrm>
                    <a:off x="1362833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0" name="Rectangle 229">
                    <a:extLst>
                      <a:ext uri="{FF2B5EF4-FFF2-40B4-BE49-F238E27FC236}">
                        <a16:creationId xmlns:a16="http://schemas.microsoft.com/office/drawing/2014/main" id="{0528D45F-41FB-CBF1-D4E3-64F527741D5A}"/>
                      </a:ext>
                    </a:extLst>
                  </p:cNvPr>
                  <p:cNvSpPr/>
                  <p:nvPr/>
                </p:nvSpPr>
                <p:spPr>
                  <a:xfrm>
                    <a:off x="1587960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1" name="Rectangle 230">
                    <a:extLst>
                      <a:ext uri="{FF2B5EF4-FFF2-40B4-BE49-F238E27FC236}">
                        <a16:creationId xmlns:a16="http://schemas.microsoft.com/office/drawing/2014/main" id="{9EC81279-59D8-EA84-FE45-E983663E9D7E}"/>
                      </a:ext>
                    </a:extLst>
                  </p:cNvPr>
                  <p:cNvSpPr/>
                  <p:nvPr/>
                </p:nvSpPr>
                <p:spPr>
                  <a:xfrm>
                    <a:off x="1813086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2" name="Rectangle 231">
                    <a:extLst>
                      <a:ext uri="{FF2B5EF4-FFF2-40B4-BE49-F238E27FC236}">
                        <a16:creationId xmlns:a16="http://schemas.microsoft.com/office/drawing/2014/main" id="{60377523-ED2E-3238-16FF-809414AAC7C4}"/>
                      </a:ext>
                    </a:extLst>
                  </p:cNvPr>
                  <p:cNvSpPr/>
                  <p:nvPr/>
                </p:nvSpPr>
                <p:spPr>
                  <a:xfrm>
                    <a:off x="2040846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3" name="Rectangle 232">
                    <a:extLst>
                      <a:ext uri="{FF2B5EF4-FFF2-40B4-BE49-F238E27FC236}">
                        <a16:creationId xmlns:a16="http://schemas.microsoft.com/office/drawing/2014/main" id="{5E7A6637-6762-7A96-33E5-6FDC4F767983}"/>
                      </a:ext>
                    </a:extLst>
                  </p:cNvPr>
                  <p:cNvSpPr/>
                  <p:nvPr/>
                </p:nvSpPr>
                <p:spPr>
                  <a:xfrm>
                    <a:off x="2263340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17" name="Group 216">
                  <a:extLst>
                    <a:ext uri="{FF2B5EF4-FFF2-40B4-BE49-F238E27FC236}">
                      <a16:creationId xmlns:a16="http://schemas.microsoft.com/office/drawing/2014/main" id="{42D13F23-F670-1DEB-ADE7-75A6670901E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5400000">
                  <a:off x="-581771" y="2833380"/>
                  <a:ext cx="2052000" cy="283797"/>
                  <a:chOff x="687454" y="4672294"/>
                  <a:chExt cx="1802686" cy="234236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sp>
                <p:nvSpPr>
                  <p:cNvPr id="218" name="Rectangle 217">
                    <a:extLst>
                      <a:ext uri="{FF2B5EF4-FFF2-40B4-BE49-F238E27FC236}">
                        <a16:creationId xmlns:a16="http://schemas.microsoft.com/office/drawing/2014/main" id="{3600666B-AECE-3D8A-E22A-7DD9B315E367}"/>
                      </a:ext>
                    </a:extLst>
                  </p:cNvPr>
                  <p:cNvSpPr/>
                  <p:nvPr/>
                </p:nvSpPr>
                <p:spPr>
                  <a:xfrm>
                    <a:off x="687454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9" name="Rectangle 218">
                    <a:extLst>
                      <a:ext uri="{FF2B5EF4-FFF2-40B4-BE49-F238E27FC236}">
                        <a16:creationId xmlns:a16="http://schemas.microsoft.com/office/drawing/2014/main" id="{7BC139A5-6241-B7CF-722C-67518152E295}"/>
                      </a:ext>
                    </a:extLst>
                  </p:cNvPr>
                  <p:cNvSpPr/>
                  <p:nvPr/>
                </p:nvSpPr>
                <p:spPr>
                  <a:xfrm>
                    <a:off x="91258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0" name="Rectangle 219">
                    <a:extLst>
                      <a:ext uri="{FF2B5EF4-FFF2-40B4-BE49-F238E27FC236}">
                        <a16:creationId xmlns:a16="http://schemas.microsoft.com/office/drawing/2014/main" id="{771D7947-D40E-46C1-4B40-81D97BEA20DD}"/>
                      </a:ext>
                    </a:extLst>
                  </p:cNvPr>
                  <p:cNvSpPr/>
                  <p:nvPr/>
                </p:nvSpPr>
                <p:spPr>
                  <a:xfrm>
                    <a:off x="114034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1" name="Rectangle 220">
                    <a:extLst>
                      <a:ext uri="{FF2B5EF4-FFF2-40B4-BE49-F238E27FC236}">
                        <a16:creationId xmlns:a16="http://schemas.microsoft.com/office/drawing/2014/main" id="{9390859C-B016-9E9F-9319-8073A1543BCA}"/>
                      </a:ext>
                    </a:extLst>
                  </p:cNvPr>
                  <p:cNvSpPr/>
                  <p:nvPr/>
                </p:nvSpPr>
                <p:spPr>
                  <a:xfrm>
                    <a:off x="1362833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2" name="Rectangle 221">
                    <a:extLst>
                      <a:ext uri="{FF2B5EF4-FFF2-40B4-BE49-F238E27FC236}">
                        <a16:creationId xmlns:a16="http://schemas.microsoft.com/office/drawing/2014/main" id="{6BABD494-95CE-22F9-927C-B8DC2CF465BC}"/>
                      </a:ext>
                    </a:extLst>
                  </p:cNvPr>
                  <p:cNvSpPr/>
                  <p:nvPr/>
                </p:nvSpPr>
                <p:spPr>
                  <a:xfrm>
                    <a:off x="1587960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3" name="Rectangle 222">
                    <a:extLst>
                      <a:ext uri="{FF2B5EF4-FFF2-40B4-BE49-F238E27FC236}">
                        <a16:creationId xmlns:a16="http://schemas.microsoft.com/office/drawing/2014/main" id="{C959B3D4-E5E3-689F-DE5D-18C08AB3B1B8}"/>
                      </a:ext>
                    </a:extLst>
                  </p:cNvPr>
                  <p:cNvSpPr/>
                  <p:nvPr/>
                </p:nvSpPr>
                <p:spPr>
                  <a:xfrm>
                    <a:off x="1813086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4" name="Rectangle 223">
                    <a:extLst>
                      <a:ext uri="{FF2B5EF4-FFF2-40B4-BE49-F238E27FC236}">
                        <a16:creationId xmlns:a16="http://schemas.microsoft.com/office/drawing/2014/main" id="{858A4E32-9407-17A5-5FD3-7DB3F731D6DC}"/>
                      </a:ext>
                    </a:extLst>
                  </p:cNvPr>
                  <p:cNvSpPr/>
                  <p:nvPr/>
                </p:nvSpPr>
                <p:spPr>
                  <a:xfrm>
                    <a:off x="2040846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5" name="Rectangle 224">
                    <a:extLst>
                      <a:ext uri="{FF2B5EF4-FFF2-40B4-BE49-F238E27FC236}">
                        <a16:creationId xmlns:a16="http://schemas.microsoft.com/office/drawing/2014/main" id="{B6289F16-5123-7E55-EECA-8CB84AB5FE6A}"/>
                      </a:ext>
                    </a:extLst>
                  </p:cNvPr>
                  <p:cNvSpPr/>
                  <p:nvPr/>
                </p:nvSpPr>
                <p:spPr>
                  <a:xfrm>
                    <a:off x="2263340" y="4672294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226BBC90-E83C-0151-B647-6A4BB760DDCA}"/>
                </a:ext>
              </a:extLst>
            </p:cNvPr>
            <p:cNvGrpSpPr/>
            <p:nvPr/>
          </p:nvGrpSpPr>
          <p:grpSpPr>
            <a:xfrm>
              <a:off x="1393580" y="1866699"/>
              <a:ext cx="1854520" cy="1706630"/>
              <a:chOff x="1764092" y="1732153"/>
              <a:chExt cx="2268000" cy="2087139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E28E1615-4AED-93BD-07DF-6F1C171E657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764092" y="1732153"/>
                <a:ext cx="2268000" cy="2048702"/>
                <a:chOff x="1036320" y="2239962"/>
                <a:chExt cx="1905000" cy="1948528"/>
              </a:xfrm>
              <a:solidFill>
                <a:schemeClr val="tx2">
                  <a:lumMod val="10000"/>
                  <a:lumOff val="90000"/>
                </a:schemeClr>
              </a:solidFill>
            </p:grpSpPr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E5E3AB64-654E-B89F-4EEA-65A1C8629F49}"/>
                    </a:ext>
                  </a:extLst>
                </p:cNvPr>
                <p:cNvGrpSpPr/>
                <p:nvPr/>
              </p:nvGrpSpPr>
              <p:grpSpPr>
                <a:xfrm>
                  <a:off x="1036320" y="2239962"/>
                  <a:ext cx="1905000" cy="972266"/>
                  <a:chOff x="1036320" y="2239962"/>
                  <a:chExt cx="1905000" cy="972266"/>
                </a:xfrm>
                <a:grpFill/>
              </p:grpSpPr>
              <p:grpSp>
                <p:nvGrpSpPr>
                  <p:cNvPr id="166" name="Group 165">
                    <a:extLst>
                      <a:ext uri="{FF2B5EF4-FFF2-40B4-BE49-F238E27FC236}">
                        <a16:creationId xmlns:a16="http://schemas.microsoft.com/office/drawing/2014/main" id="{7E98491B-3736-B501-5DE3-1C20A29BEA17}"/>
                      </a:ext>
                    </a:extLst>
                  </p:cNvPr>
                  <p:cNvGrpSpPr/>
                  <p:nvPr/>
                </p:nvGrpSpPr>
                <p:grpSpPr>
                  <a:xfrm>
                    <a:off x="1036320" y="2239962"/>
                    <a:ext cx="1905000" cy="486796"/>
                    <a:chOff x="1036320" y="2239962"/>
                    <a:chExt cx="1905000" cy="486796"/>
                  </a:xfrm>
                  <a:grpFill/>
                </p:grpSpPr>
                <p:grpSp>
                  <p:nvGrpSpPr>
                    <p:cNvPr id="190" name="Group 189">
                      <a:extLst>
                        <a:ext uri="{FF2B5EF4-FFF2-40B4-BE49-F238E27FC236}">
                          <a16:creationId xmlns:a16="http://schemas.microsoft.com/office/drawing/2014/main" id="{738D981C-0B2B-EADB-679C-27E0BDD3B11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239962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202" name="Group 201">
                        <a:extLst>
                          <a:ext uri="{FF2B5EF4-FFF2-40B4-BE49-F238E27FC236}">
                            <a16:creationId xmlns:a16="http://schemas.microsoft.com/office/drawing/2014/main" id="{1C627747-23D0-3F7F-B0E6-A1C5C35430E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208" name="Rectangle 207">
                          <a:extLst>
                            <a:ext uri="{FF2B5EF4-FFF2-40B4-BE49-F238E27FC236}">
                              <a16:creationId xmlns:a16="http://schemas.microsoft.com/office/drawing/2014/main" id="{C6CB7E9B-EF03-4EEB-9733-3D84D9DDA81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09" name="Rectangle 208">
                          <a:extLst>
                            <a:ext uri="{FF2B5EF4-FFF2-40B4-BE49-F238E27FC236}">
                              <a16:creationId xmlns:a16="http://schemas.microsoft.com/office/drawing/2014/main" id="{CE5680F0-A7FF-2D32-7246-01BBA1C403B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10" name="Rectangle 209">
                          <a:extLst>
                            <a:ext uri="{FF2B5EF4-FFF2-40B4-BE49-F238E27FC236}">
                              <a16:creationId xmlns:a16="http://schemas.microsoft.com/office/drawing/2014/main" id="{086D416B-C738-D127-E373-EB37A10BCA8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11" name="Rectangle 210">
                          <a:extLst>
                            <a:ext uri="{FF2B5EF4-FFF2-40B4-BE49-F238E27FC236}">
                              <a16:creationId xmlns:a16="http://schemas.microsoft.com/office/drawing/2014/main" id="{5DA886B8-3A0C-EEBA-8D14-A739A938D4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203" name="Group 202">
                        <a:extLst>
                          <a:ext uri="{FF2B5EF4-FFF2-40B4-BE49-F238E27FC236}">
                            <a16:creationId xmlns:a16="http://schemas.microsoft.com/office/drawing/2014/main" id="{9B476E26-F405-7DA9-E30B-57850F5CF32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204" name="Rectangle 203">
                          <a:extLst>
                            <a:ext uri="{FF2B5EF4-FFF2-40B4-BE49-F238E27FC236}">
                              <a16:creationId xmlns:a16="http://schemas.microsoft.com/office/drawing/2014/main" id="{3A1BFD0F-5476-E92B-BBF6-CE2F6774FCF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05" name="Rectangle 204">
                          <a:extLst>
                            <a:ext uri="{FF2B5EF4-FFF2-40B4-BE49-F238E27FC236}">
                              <a16:creationId xmlns:a16="http://schemas.microsoft.com/office/drawing/2014/main" id="{6E64C169-6D23-0579-7DD9-28C24E66DA4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06" name="Rectangle 205">
                          <a:extLst>
                            <a:ext uri="{FF2B5EF4-FFF2-40B4-BE49-F238E27FC236}">
                              <a16:creationId xmlns:a16="http://schemas.microsoft.com/office/drawing/2014/main" id="{FD40F9FF-5C44-631E-5918-73FB7EB432E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07" name="Rectangle 206">
                          <a:extLst>
                            <a:ext uri="{FF2B5EF4-FFF2-40B4-BE49-F238E27FC236}">
                              <a16:creationId xmlns:a16="http://schemas.microsoft.com/office/drawing/2014/main" id="{246A0D0D-55EF-E88B-8165-E035E60135A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91" name="Group 190">
                      <a:extLst>
                        <a:ext uri="{FF2B5EF4-FFF2-40B4-BE49-F238E27FC236}">
                          <a16:creationId xmlns:a16="http://schemas.microsoft.com/office/drawing/2014/main" id="{3C98ACCD-59CE-473D-1D20-2EF8CAA5A84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482600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192" name="Group 191">
                        <a:extLst>
                          <a:ext uri="{FF2B5EF4-FFF2-40B4-BE49-F238E27FC236}">
                            <a16:creationId xmlns:a16="http://schemas.microsoft.com/office/drawing/2014/main" id="{BCD0EFF6-57A2-8AC1-70A0-33BBF8246CB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98" name="Rectangle 197">
                          <a:extLst>
                            <a:ext uri="{FF2B5EF4-FFF2-40B4-BE49-F238E27FC236}">
                              <a16:creationId xmlns:a16="http://schemas.microsoft.com/office/drawing/2014/main" id="{4F639E4C-71AE-E95C-03C6-27B5D99D172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99" name="Rectangle 198">
                          <a:extLst>
                            <a:ext uri="{FF2B5EF4-FFF2-40B4-BE49-F238E27FC236}">
                              <a16:creationId xmlns:a16="http://schemas.microsoft.com/office/drawing/2014/main" id="{B72F8DDF-31F1-6BBA-FF57-DFE891B88CF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00" name="Rectangle 199">
                          <a:extLst>
                            <a:ext uri="{FF2B5EF4-FFF2-40B4-BE49-F238E27FC236}">
                              <a16:creationId xmlns:a16="http://schemas.microsoft.com/office/drawing/2014/main" id="{7E7C1B04-557F-AE17-3929-BA1EE665DF2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01" name="Rectangle 200">
                          <a:extLst>
                            <a:ext uri="{FF2B5EF4-FFF2-40B4-BE49-F238E27FC236}">
                              <a16:creationId xmlns:a16="http://schemas.microsoft.com/office/drawing/2014/main" id="{CB92B845-32F2-5E31-0C56-FE918A09115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93" name="Group 192">
                        <a:extLst>
                          <a:ext uri="{FF2B5EF4-FFF2-40B4-BE49-F238E27FC236}">
                            <a16:creationId xmlns:a16="http://schemas.microsoft.com/office/drawing/2014/main" id="{EF7A40B8-6648-5542-0A7C-55B6BC51F54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94" name="Rectangle 193">
                          <a:extLst>
                            <a:ext uri="{FF2B5EF4-FFF2-40B4-BE49-F238E27FC236}">
                              <a16:creationId xmlns:a16="http://schemas.microsoft.com/office/drawing/2014/main" id="{03C6A3CA-2D86-8EFC-2BCA-D7C778F1432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95" name="Rectangle 194">
                          <a:extLst>
                            <a:ext uri="{FF2B5EF4-FFF2-40B4-BE49-F238E27FC236}">
                              <a16:creationId xmlns:a16="http://schemas.microsoft.com/office/drawing/2014/main" id="{AE200434-82CD-6616-FA5B-71C06680094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96" name="Rectangle 195">
                          <a:extLst>
                            <a:ext uri="{FF2B5EF4-FFF2-40B4-BE49-F238E27FC236}">
                              <a16:creationId xmlns:a16="http://schemas.microsoft.com/office/drawing/2014/main" id="{9C7DD0D7-5465-0DF0-A8B7-B95D2FEFFDC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97" name="Rectangle 196">
                          <a:extLst>
                            <a:ext uri="{FF2B5EF4-FFF2-40B4-BE49-F238E27FC236}">
                              <a16:creationId xmlns:a16="http://schemas.microsoft.com/office/drawing/2014/main" id="{EE8910A1-67C4-0ACF-6E94-DD2D1CD26E7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167" name="Group 166">
                    <a:extLst>
                      <a:ext uri="{FF2B5EF4-FFF2-40B4-BE49-F238E27FC236}">
                        <a16:creationId xmlns:a16="http://schemas.microsoft.com/office/drawing/2014/main" id="{878F73E9-BDED-E6AC-ECD8-17A69A2383C9}"/>
                      </a:ext>
                    </a:extLst>
                  </p:cNvPr>
                  <p:cNvGrpSpPr/>
                  <p:nvPr/>
                </p:nvGrpSpPr>
                <p:grpSpPr>
                  <a:xfrm>
                    <a:off x="1036320" y="2725432"/>
                    <a:ext cx="1905000" cy="486796"/>
                    <a:chOff x="1036320" y="2239962"/>
                    <a:chExt cx="1905000" cy="486796"/>
                  </a:xfrm>
                  <a:grpFill/>
                </p:grpSpPr>
                <p:grpSp>
                  <p:nvGrpSpPr>
                    <p:cNvPr id="168" name="Group 167">
                      <a:extLst>
                        <a:ext uri="{FF2B5EF4-FFF2-40B4-BE49-F238E27FC236}">
                          <a16:creationId xmlns:a16="http://schemas.microsoft.com/office/drawing/2014/main" id="{8441C414-DEF9-43E5-202D-4A278AF3A22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239962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180" name="Group 179">
                        <a:extLst>
                          <a:ext uri="{FF2B5EF4-FFF2-40B4-BE49-F238E27FC236}">
                            <a16:creationId xmlns:a16="http://schemas.microsoft.com/office/drawing/2014/main" id="{6358D79F-D729-2902-4BBB-74C51D9A9D8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86" name="Rectangle 185">
                          <a:extLst>
                            <a:ext uri="{FF2B5EF4-FFF2-40B4-BE49-F238E27FC236}">
                              <a16:creationId xmlns:a16="http://schemas.microsoft.com/office/drawing/2014/main" id="{BB0987D4-2BF0-89AB-A747-1BB9C5BC32C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87" name="Rectangle 186">
                          <a:extLst>
                            <a:ext uri="{FF2B5EF4-FFF2-40B4-BE49-F238E27FC236}">
                              <a16:creationId xmlns:a16="http://schemas.microsoft.com/office/drawing/2014/main" id="{76D32486-0597-4BEE-47DF-A9FCE6A30BD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88" name="Rectangle 187">
                          <a:extLst>
                            <a:ext uri="{FF2B5EF4-FFF2-40B4-BE49-F238E27FC236}">
                              <a16:creationId xmlns:a16="http://schemas.microsoft.com/office/drawing/2014/main" id="{489F22A4-9616-123D-3568-5F9418C085A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89" name="Rectangle 188">
                          <a:extLst>
                            <a:ext uri="{FF2B5EF4-FFF2-40B4-BE49-F238E27FC236}">
                              <a16:creationId xmlns:a16="http://schemas.microsoft.com/office/drawing/2014/main" id="{BB8CB0F1-7B10-1214-04CC-8C230D1C842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81" name="Group 180">
                        <a:extLst>
                          <a:ext uri="{FF2B5EF4-FFF2-40B4-BE49-F238E27FC236}">
                            <a16:creationId xmlns:a16="http://schemas.microsoft.com/office/drawing/2014/main" id="{CFD21DAE-5FA6-DE44-5E66-ECD6760A848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82" name="Rectangle 181">
                          <a:extLst>
                            <a:ext uri="{FF2B5EF4-FFF2-40B4-BE49-F238E27FC236}">
                              <a16:creationId xmlns:a16="http://schemas.microsoft.com/office/drawing/2014/main" id="{C9E08AAF-4929-DD6E-399E-80F62217929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83" name="Rectangle 182">
                          <a:extLst>
                            <a:ext uri="{FF2B5EF4-FFF2-40B4-BE49-F238E27FC236}">
                              <a16:creationId xmlns:a16="http://schemas.microsoft.com/office/drawing/2014/main" id="{E866D898-AD4B-976A-3DBE-13EF8574F20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84" name="Rectangle 183">
                          <a:extLst>
                            <a:ext uri="{FF2B5EF4-FFF2-40B4-BE49-F238E27FC236}">
                              <a16:creationId xmlns:a16="http://schemas.microsoft.com/office/drawing/2014/main" id="{6C2C1CB3-0F05-B27F-D6B2-A22A0864061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85" name="Rectangle 184">
                          <a:extLst>
                            <a:ext uri="{FF2B5EF4-FFF2-40B4-BE49-F238E27FC236}">
                              <a16:creationId xmlns:a16="http://schemas.microsoft.com/office/drawing/2014/main" id="{6C8BBD55-206B-8A70-46D4-0D15C6FE7CF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69" name="Group 168">
                      <a:extLst>
                        <a:ext uri="{FF2B5EF4-FFF2-40B4-BE49-F238E27FC236}">
                          <a16:creationId xmlns:a16="http://schemas.microsoft.com/office/drawing/2014/main" id="{9123B7CB-38AC-6C92-5B6E-55A83633F0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482600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170" name="Group 169">
                        <a:extLst>
                          <a:ext uri="{FF2B5EF4-FFF2-40B4-BE49-F238E27FC236}">
                            <a16:creationId xmlns:a16="http://schemas.microsoft.com/office/drawing/2014/main" id="{14AB90AB-D308-924C-AB27-5F8088DBED4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76" name="Rectangle 175">
                          <a:extLst>
                            <a:ext uri="{FF2B5EF4-FFF2-40B4-BE49-F238E27FC236}">
                              <a16:creationId xmlns:a16="http://schemas.microsoft.com/office/drawing/2014/main" id="{1F3F9836-B211-5BDD-5C0A-486E2240D1E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77" name="Rectangle 176">
                          <a:extLst>
                            <a:ext uri="{FF2B5EF4-FFF2-40B4-BE49-F238E27FC236}">
                              <a16:creationId xmlns:a16="http://schemas.microsoft.com/office/drawing/2014/main" id="{E8702860-95F5-5CE8-18D5-F4F2CC130AA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78" name="Rectangle 177">
                          <a:extLst>
                            <a:ext uri="{FF2B5EF4-FFF2-40B4-BE49-F238E27FC236}">
                              <a16:creationId xmlns:a16="http://schemas.microsoft.com/office/drawing/2014/main" id="{2254E613-4222-5E76-54B5-122601EFEE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79" name="Rectangle 178">
                          <a:extLst>
                            <a:ext uri="{FF2B5EF4-FFF2-40B4-BE49-F238E27FC236}">
                              <a16:creationId xmlns:a16="http://schemas.microsoft.com/office/drawing/2014/main" id="{EE48EA3D-1806-4ABC-7D2F-9EAA105CE69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71" name="Group 170">
                        <a:extLst>
                          <a:ext uri="{FF2B5EF4-FFF2-40B4-BE49-F238E27FC236}">
                            <a16:creationId xmlns:a16="http://schemas.microsoft.com/office/drawing/2014/main" id="{9B6A0FCC-89C2-2FC9-6092-AA96B7E0ACF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72" name="Rectangle 171">
                          <a:extLst>
                            <a:ext uri="{FF2B5EF4-FFF2-40B4-BE49-F238E27FC236}">
                              <a16:creationId xmlns:a16="http://schemas.microsoft.com/office/drawing/2014/main" id="{86EA4BB9-4211-35C5-07C5-851B056EC3D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73" name="Rectangle 172">
                          <a:extLst>
                            <a:ext uri="{FF2B5EF4-FFF2-40B4-BE49-F238E27FC236}">
                              <a16:creationId xmlns:a16="http://schemas.microsoft.com/office/drawing/2014/main" id="{9E69D99D-EBC2-2818-DB12-196356E68F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74" name="Rectangle 173">
                          <a:extLst>
                            <a:ext uri="{FF2B5EF4-FFF2-40B4-BE49-F238E27FC236}">
                              <a16:creationId xmlns:a16="http://schemas.microsoft.com/office/drawing/2014/main" id="{949565CD-B4CD-DA73-8452-49AFE5D6DBA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75" name="Rectangle 174">
                          <a:extLst>
                            <a:ext uri="{FF2B5EF4-FFF2-40B4-BE49-F238E27FC236}">
                              <a16:creationId xmlns:a16="http://schemas.microsoft.com/office/drawing/2014/main" id="{E4C9FACB-88E8-FB73-670D-B50267DB126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</p:grpSp>
            </p:grpSp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438D931C-AAC8-A7C2-1653-7C680137A04E}"/>
                    </a:ext>
                  </a:extLst>
                </p:cNvPr>
                <p:cNvGrpSpPr/>
                <p:nvPr/>
              </p:nvGrpSpPr>
              <p:grpSpPr>
                <a:xfrm>
                  <a:off x="1036320" y="3216224"/>
                  <a:ext cx="1905000" cy="972266"/>
                  <a:chOff x="1036320" y="2239962"/>
                  <a:chExt cx="1905000" cy="972266"/>
                </a:xfrm>
                <a:grpFill/>
              </p:grpSpPr>
              <p:grpSp>
                <p:nvGrpSpPr>
                  <p:cNvPr id="86" name="Group 85">
                    <a:extLst>
                      <a:ext uri="{FF2B5EF4-FFF2-40B4-BE49-F238E27FC236}">
                        <a16:creationId xmlns:a16="http://schemas.microsoft.com/office/drawing/2014/main" id="{1EB52453-94D3-3D58-C324-E8906C28B576}"/>
                      </a:ext>
                    </a:extLst>
                  </p:cNvPr>
                  <p:cNvGrpSpPr/>
                  <p:nvPr/>
                </p:nvGrpSpPr>
                <p:grpSpPr>
                  <a:xfrm>
                    <a:off x="1036320" y="2239962"/>
                    <a:ext cx="1905000" cy="486796"/>
                    <a:chOff x="1036320" y="2239962"/>
                    <a:chExt cx="1905000" cy="486796"/>
                  </a:xfrm>
                  <a:grpFill/>
                </p:grpSpPr>
                <p:grpSp>
                  <p:nvGrpSpPr>
                    <p:cNvPr id="140" name="Group 139">
                      <a:extLst>
                        <a:ext uri="{FF2B5EF4-FFF2-40B4-BE49-F238E27FC236}">
                          <a16:creationId xmlns:a16="http://schemas.microsoft.com/office/drawing/2014/main" id="{330929A6-8E0E-D0B0-5988-01EDEB21543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239962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156" name="Group 155">
                        <a:extLst>
                          <a:ext uri="{FF2B5EF4-FFF2-40B4-BE49-F238E27FC236}">
                            <a16:creationId xmlns:a16="http://schemas.microsoft.com/office/drawing/2014/main" id="{9F8F159C-DE0C-D97E-6F35-8564FECB837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62" name="Rectangle 161">
                          <a:extLst>
                            <a:ext uri="{FF2B5EF4-FFF2-40B4-BE49-F238E27FC236}">
                              <a16:creationId xmlns:a16="http://schemas.microsoft.com/office/drawing/2014/main" id="{03D8AA0F-B0D1-51E1-E98E-B2FE3EAF82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63" name="Rectangle 162">
                          <a:extLst>
                            <a:ext uri="{FF2B5EF4-FFF2-40B4-BE49-F238E27FC236}">
                              <a16:creationId xmlns:a16="http://schemas.microsoft.com/office/drawing/2014/main" id="{ED938A84-9E83-0F21-71C8-CCA2D9C698F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64" name="Rectangle 163">
                          <a:extLst>
                            <a:ext uri="{FF2B5EF4-FFF2-40B4-BE49-F238E27FC236}">
                              <a16:creationId xmlns:a16="http://schemas.microsoft.com/office/drawing/2014/main" id="{B2E63E5F-611F-EB44-19AA-419319BFE5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65" name="Rectangle 164">
                          <a:extLst>
                            <a:ext uri="{FF2B5EF4-FFF2-40B4-BE49-F238E27FC236}">
                              <a16:creationId xmlns:a16="http://schemas.microsoft.com/office/drawing/2014/main" id="{87AE1375-BAC4-F9E3-B43B-FAD5A81BF7F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57" name="Group 156">
                        <a:extLst>
                          <a:ext uri="{FF2B5EF4-FFF2-40B4-BE49-F238E27FC236}">
                            <a16:creationId xmlns:a16="http://schemas.microsoft.com/office/drawing/2014/main" id="{9987E8EB-BBA6-0CF0-193F-D1FF762E75A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58" name="Rectangle 157">
                          <a:extLst>
                            <a:ext uri="{FF2B5EF4-FFF2-40B4-BE49-F238E27FC236}">
                              <a16:creationId xmlns:a16="http://schemas.microsoft.com/office/drawing/2014/main" id="{B0CF3E81-9E30-E81A-DBB4-4B4DF3AA95F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59" name="Rectangle 158">
                          <a:extLst>
                            <a:ext uri="{FF2B5EF4-FFF2-40B4-BE49-F238E27FC236}">
                              <a16:creationId xmlns:a16="http://schemas.microsoft.com/office/drawing/2014/main" id="{9F2AD6D4-A2F9-1BEA-BC20-B08D02BA462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60" name="Rectangle 159">
                          <a:extLst>
                            <a:ext uri="{FF2B5EF4-FFF2-40B4-BE49-F238E27FC236}">
                              <a16:creationId xmlns:a16="http://schemas.microsoft.com/office/drawing/2014/main" id="{5001BC37-9EF6-E33D-E8D4-D1348A5E87A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61" name="Rectangle 160">
                          <a:extLst>
                            <a:ext uri="{FF2B5EF4-FFF2-40B4-BE49-F238E27FC236}">
                              <a16:creationId xmlns:a16="http://schemas.microsoft.com/office/drawing/2014/main" id="{9AE6D2A9-11D8-AC8F-CEA6-9B71299EB7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45" name="Group 144">
                      <a:extLst>
                        <a:ext uri="{FF2B5EF4-FFF2-40B4-BE49-F238E27FC236}">
                          <a16:creationId xmlns:a16="http://schemas.microsoft.com/office/drawing/2014/main" id="{3630C656-F538-957C-2FDE-5440C184902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482600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146" name="Group 145">
                        <a:extLst>
                          <a:ext uri="{FF2B5EF4-FFF2-40B4-BE49-F238E27FC236}">
                            <a16:creationId xmlns:a16="http://schemas.microsoft.com/office/drawing/2014/main" id="{723C1E70-5434-9E9B-E2F8-29EEFE32DEE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52" name="Rectangle 151">
                          <a:extLst>
                            <a:ext uri="{FF2B5EF4-FFF2-40B4-BE49-F238E27FC236}">
                              <a16:creationId xmlns:a16="http://schemas.microsoft.com/office/drawing/2014/main" id="{0E8F11CE-3520-8C22-8BCB-3B24A4F7937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53" name="Rectangle 152">
                          <a:extLst>
                            <a:ext uri="{FF2B5EF4-FFF2-40B4-BE49-F238E27FC236}">
                              <a16:creationId xmlns:a16="http://schemas.microsoft.com/office/drawing/2014/main" id="{66BF135A-8E19-4ED8-D02C-AA344EB7AE0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54" name="Rectangle 153">
                          <a:extLst>
                            <a:ext uri="{FF2B5EF4-FFF2-40B4-BE49-F238E27FC236}">
                              <a16:creationId xmlns:a16="http://schemas.microsoft.com/office/drawing/2014/main" id="{F6BDE707-6088-8395-C869-0F5501E0FE5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55" name="Rectangle 154">
                          <a:extLst>
                            <a:ext uri="{FF2B5EF4-FFF2-40B4-BE49-F238E27FC236}">
                              <a16:creationId xmlns:a16="http://schemas.microsoft.com/office/drawing/2014/main" id="{58E71EBE-DB0E-54E3-9B72-E851B21B50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47" name="Group 146">
                        <a:extLst>
                          <a:ext uri="{FF2B5EF4-FFF2-40B4-BE49-F238E27FC236}">
                            <a16:creationId xmlns:a16="http://schemas.microsoft.com/office/drawing/2014/main" id="{8ECAD776-50F2-BCBD-0718-AB5CDB0CEF3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48" name="Rectangle 147">
                          <a:extLst>
                            <a:ext uri="{FF2B5EF4-FFF2-40B4-BE49-F238E27FC236}">
                              <a16:creationId xmlns:a16="http://schemas.microsoft.com/office/drawing/2014/main" id="{CAD63CE2-E727-2050-D375-0791858817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49" name="Rectangle 148">
                          <a:extLst>
                            <a:ext uri="{FF2B5EF4-FFF2-40B4-BE49-F238E27FC236}">
                              <a16:creationId xmlns:a16="http://schemas.microsoft.com/office/drawing/2014/main" id="{785312DA-FA94-F939-98CA-3EC664E81BF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50" name="Rectangle 149">
                          <a:extLst>
                            <a:ext uri="{FF2B5EF4-FFF2-40B4-BE49-F238E27FC236}">
                              <a16:creationId xmlns:a16="http://schemas.microsoft.com/office/drawing/2014/main" id="{7B0D3BF0-42B9-F98D-68AB-12B6109F968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51" name="Rectangle 150">
                          <a:extLst>
                            <a:ext uri="{FF2B5EF4-FFF2-40B4-BE49-F238E27FC236}">
                              <a16:creationId xmlns:a16="http://schemas.microsoft.com/office/drawing/2014/main" id="{398130E6-ABF5-5E04-BDFA-5A45EB963E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87" name="Group 86">
                    <a:extLst>
                      <a:ext uri="{FF2B5EF4-FFF2-40B4-BE49-F238E27FC236}">
                        <a16:creationId xmlns:a16="http://schemas.microsoft.com/office/drawing/2014/main" id="{F5FE5B97-5289-277D-876D-A8B4C1DD9C04}"/>
                      </a:ext>
                    </a:extLst>
                  </p:cNvPr>
                  <p:cNvGrpSpPr/>
                  <p:nvPr/>
                </p:nvGrpSpPr>
                <p:grpSpPr>
                  <a:xfrm>
                    <a:off x="1036320" y="2725432"/>
                    <a:ext cx="1905000" cy="486796"/>
                    <a:chOff x="1036320" y="2239962"/>
                    <a:chExt cx="1905000" cy="486796"/>
                  </a:xfrm>
                  <a:grpFill/>
                </p:grpSpPr>
                <p:grpSp>
                  <p:nvGrpSpPr>
                    <p:cNvPr id="89" name="Group 88">
                      <a:extLst>
                        <a:ext uri="{FF2B5EF4-FFF2-40B4-BE49-F238E27FC236}">
                          <a16:creationId xmlns:a16="http://schemas.microsoft.com/office/drawing/2014/main" id="{ACE90605-5D51-528E-C281-B6CF89DF05C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239962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109" name="Group 108">
                        <a:extLst>
                          <a:ext uri="{FF2B5EF4-FFF2-40B4-BE49-F238E27FC236}">
                            <a16:creationId xmlns:a16="http://schemas.microsoft.com/office/drawing/2014/main" id="{239B64E8-64B2-DFF0-575F-78F97A3C6C2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17" name="Rectangle 116">
                          <a:extLst>
                            <a:ext uri="{FF2B5EF4-FFF2-40B4-BE49-F238E27FC236}">
                              <a16:creationId xmlns:a16="http://schemas.microsoft.com/office/drawing/2014/main" id="{C12313CF-D677-F468-D69E-D8E168DF0E5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19" name="Rectangle 118">
                          <a:extLst>
                            <a:ext uri="{FF2B5EF4-FFF2-40B4-BE49-F238E27FC236}">
                              <a16:creationId xmlns:a16="http://schemas.microsoft.com/office/drawing/2014/main" id="{E6788D36-24CD-716B-CD2F-21A4CD61DD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38" name="Rectangle 137">
                          <a:extLst>
                            <a:ext uri="{FF2B5EF4-FFF2-40B4-BE49-F238E27FC236}">
                              <a16:creationId xmlns:a16="http://schemas.microsoft.com/office/drawing/2014/main" id="{DE510AA0-E98C-6C77-D3F5-E05CED4F0E9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39" name="Rectangle 138">
                          <a:extLst>
                            <a:ext uri="{FF2B5EF4-FFF2-40B4-BE49-F238E27FC236}">
                              <a16:creationId xmlns:a16="http://schemas.microsoft.com/office/drawing/2014/main" id="{44B6035B-13A4-DFF3-0934-8478B140B8C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112" name="Group 111">
                        <a:extLst>
                          <a:ext uri="{FF2B5EF4-FFF2-40B4-BE49-F238E27FC236}">
                            <a16:creationId xmlns:a16="http://schemas.microsoft.com/office/drawing/2014/main" id="{F2C187E4-5B00-68EB-7C83-BC1710C6EEF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13" name="Rectangle 112">
                          <a:extLst>
                            <a:ext uri="{FF2B5EF4-FFF2-40B4-BE49-F238E27FC236}">
                              <a16:creationId xmlns:a16="http://schemas.microsoft.com/office/drawing/2014/main" id="{EED398D2-1ABC-5F13-EA6B-8D67B99108C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14" name="Rectangle 113">
                          <a:extLst>
                            <a:ext uri="{FF2B5EF4-FFF2-40B4-BE49-F238E27FC236}">
                              <a16:creationId xmlns:a16="http://schemas.microsoft.com/office/drawing/2014/main" id="{44BB32EF-0388-CD42-DE7F-E7C7D3BD792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15" name="Rectangle 114">
                          <a:extLst>
                            <a:ext uri="{FF2B5EF4-FFF2-40B4-BE49-F238E27FC236}">
                              <a16:creationId xmlns:a16="http://schemas.microsoft.com/office/drawing/2014/main" id="{EAB07326-0125-39D3-65A0-9ECCDF71157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16" name="Rectangle 115">
                          <a:extLst>
                            <a:ext uri="{FF2B5EF4-FFF2-40B4-BE49-F238E27FC236}">
                              <a16:creationId xmlns:a16="http://schemas.microsoft.com/office/drawing/2014/main" id="{C12BB19D-2636-B528-916D-A21E6900A02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0" name="Group 89">
                      <a:extLst>
                        <a:ext uri="{FF2B5EF4-FFF2-40B4-BE49-F238E27FC236}">
                          <a16:creationId xmlns:a16="http://schemas.microsoft.com/office/drawing/2014/main" id="{A3B70644-57AB-44E8-F1CB-6296FBB2BC1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482600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92" name="Group 91">
                        <a:extLst>
                          <a:ext uri="{FF2B5EF4-FFF2-40B4-BE49-F238E27FC236}">
                            <a16:creationId xmlns:a16="http://schemas.microsoft.com/office/drawing/2014/main" id="{9E2A41D2-D54A-6805-065D-803C435733E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105" name="Rectangle 104">
                          <a:extLst>
                            <a:ext uri="{FF2B5EF4-FFF2-40B4-BE49-F238E27FC236}">
                              <a16:creationId xmlns:a16="http://schemas.microsoft.com/office/drawing/2014/main" id="{D02CFD6D-881D-848C-8DED-DE843ED2536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06" name="Rectangle 105">
                          <a:extLst>
                            <a:ext uri="{FF2B5EF4-FFF2-40B4-BE49-F238E27FC236}">
                              <a16:creationId xmlns:a16="http://schemas.microsoft.com/office/drawing/2014/main" id="{8DF57D3F-40F6-02D0-964D-B5CDC16393C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07" name="Rectangle 106">
                          <a:extLst>
                            <a:ext uri="{FF2B5EF4-FFF2-40B4-BE49-F238E27FC236}">
                              <a16:creationId xmlns:a16="http://schemas.microsoft.com/office/drawing/2014/main" id="{77FE9724-A3EB-EDB3-9F40-AE6109049C5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08" name="Rectangle 107">
                          <a:extLst>
                            <a:ext uri="{FF2B5EF4-FFF2-40B4-BE49-F238E27FC236}">
                              <a16:creationId xmlns:a16="http://schemas.microsoft.com/office/drawing/2014/main" id="{8C27017E-7D82-F5B4-3CFB-F7C9688AC16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93" name="Group 92">
                        <a:extLst>
                          <a:ext uri="{FF2B5EF4-FFF2-40B4-BE49-F238E27FC236}">
                            <a16:creationId xmlns:a16="http://schemas.microsoft.com/office/drawing/2014/main" id="{4401281F-2109-3CA0-68CA-8C7ACE7E099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95" name="Rectangle 94">
                          <a:extLst>
                            <a:ext uri="{FF2B5EF4-FFF2-40B4-BE49-F238E27FC236}">
                              <a16:creationId xmlns:a16="http://schemas.microsoft.com/office/drawing/2014/main" id="{E21382A3-3781-63BC-5F0E-EB112D65E84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96" name="Rectangle 95">
                          <a:extLst>
                            <a:ext uri="{FF2B5EF4-FFF2-40B4-BE49-F238E27FC236}">
                              <a16:creationId xmlns:a16="http://schemas.microsoft.com/office/drawing/2014/main" id="{684B735A-0DC6-2EA5-3D69-94F3614DA8B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03" name="Rectangle 102">
                          <a:extLst>
                            <a:ext uri="{FF2B5EF4-FFF2-40B4-BE49-F238E27FC236}">
                              <a16:creationId xmlns:a16="http://schemas.microsoft.com/office/drawing/2014/main" id="{AD0004ED-D752-3B5F-F917-58AF03B3AD8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104" name="Rectangle 103">
                          <a:extLst>
                            <a:ext uri="{FF2B5EF4-FFF2-40B4-BE49-F238E27FC236}">
                              <a16:creationId xmlns:a16="http://schemas.microsoft.com/office/drawing/2014/main" id="{AB6B85D2-40B5-C0A2-69F6-B2EFCEB258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</p:grpSp>
            </p:grpSp>
          </p:grp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B6D1316-C4A9-E495-7565-E8C3F3598197}"/>
                  </a:ext>
                </a:extLst>
              </p:cNvPr>
              <p:cNvSpPr txBox="1"/>
              <p:nvPr/>
            </p:nvSpPr>
            <p:spPr>
              <a:xfrm>
                <a:off x="2253623" y="1750873"/>
                <a:ext cx="1317785" cy="519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Core 1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00EAAF25-FE6C-8948-9417-6D1B43502924}"/>
                  </a:ext>
                </a:extLst>
              </p:cNvPr>
              <p:cNvSpPr txBox="1"/>
              <p:nvPr/>
            </p:nvSpPr>
            <p:spPr>
              <a:xfrm>
                <a:off x="2253623" y="2249478"/>
                <a:ext cx="1317785" cy="519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Core 2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415F1F70-A698-308C-2E72-5C8B86D8471B}"/>
                  </a:ext>
                </a:extLst>
              </p:cNvPr>
              <p:cNvSpPr txBox="1"/>
              <p:nvPr/>
            </p:nvSpPr>
            <p:spPr>
              <a:xfrm>
                <a:off x="2253623" y="2766559"/>
                <a:ext cx="1317785" cy="519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Core 3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968F5425-F55C-6F49-2C8D-220D93E6DF75}"/>
                  </a:ext>
                </a:extLst>
              </p:cNvPr>
              <p:cNvSpPr txBox="1"/>
              <p:nvPr/>
            </p:nvSpPr>
            <p:spPr>
              <a:xfrm>
                <a:off x="2253623" y="3299862"/>
                <a:ext cx="1317785" cy="519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Core 4</a:t>
                </a:r>
              </a:p>
            </p:txBody>
          </p:sp>
        </p:grpSp>
      </p:grpSp>
      <p:grpSp>
        <p:nvGrpSpPr>
          <p:cNvPr id="260" name="Group 259">
            <a:extLst>
              <a:ext uri="{FF2B5EF4-FFF2-40B4-BE49-F238E27FC236}">
                <a16:creationId xmlns:a16="http://schemas.microsoft.com/office/drawing/2014/main" id="{16C583CE-BC51-137B-FE0E-A393D7EC2200}"/>
              </a:ext>
            </a:extLst>
          </p:cNvPr>
          <p:cNvGrpSpPr/>
          <p:nvPr/>
        </p:nvGrpSpPr>
        <p:grpSpPr>
          <a:xfrm>
            <a:off x="233160" y="4380786"/>
            <a:ext cx="4053315" cy="2120006"/>
            <a:chOff x="315258" y="4461376"/>
            <a:chExt cx="4957032" cy="2592680"/>
          </a:xfrm>
        </p:grpSpPr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F7B57215-A033-C0FF-F0FE-B8A5FD6C074A}"/>
                </a:ext>
              </a:extLst>
            </p:cNvPr>
            <p:cNvSpPr txBox="1"/>
            <p:nvPr/>
          </p:nvSpPr>
          <p:spPr>
            <a:xfrm>
              <a:off x="315258" y="5586103"/>
              <a:ext cx="4957032" cy="1467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perform the </a:t>
              </a: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E8542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complete</a:t>
              </a: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SpMV</a:t>
              </a: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 computation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E8542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only</a:t>
              </a: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 on PIM cores</a:t>
              </a:r>
              <a:endPara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endParaRPr>
            </a:p>
          </p:txBody>
        </p:sp>
        <p:sp>
          <p:nvSpPr>
            <p:cNvPr id="262" name="Right Arrow 261">
              <a:extLst>
                <a:ext uri="{FF2B5EF4-FFF2-40B4-BE49-F238E27FC236}">
                  <a16:creationId xmlns:a16="http://schemas.microsoft.com/office/drawing/2014/main" id="{79056E8E-C1EA-BAF8-5B0F-7EE5DCBDFD0F}"/>
                </a:ext>
              </a:extLst>
            </p:cNvPr>
            <p:cNvSpPr/>
            <p:nvPr/>
          </p:nvSpPr>
          <p:spPr>
            <a:xfrm rot="5400000">
              <a:off x="2371397" y="4785376"/>
              <a:ext cx="1008000" cy="3600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63" name="TextBox 262">
            <a:extLst>
              <a:ext uri="{FF2B5EF4-FFF2-40B4-BE49-F238E27FC236}">
                <a16:creationId xmlns:a16="http://schemas.microsoft.com/office/drawing/2014/main" id="{57F13666-7A0E-FBA6-DB39-F2242E725642}"/>
              </a:ext>
            </a:extLst>
          </p:cNvPr>
          <p:cNvSpPr txBox="1"/>
          <p:nvPr/>
        </p:nvSpPr>
        <p:spPr>
          <a:xfrm>
            <a:off x="5307413" y="1712427"/>
            <a:ext cx="28603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2D Partitioning</a:t>
            </a:r>
            <a:endParaRPr kumimoji="0" lang="en-GR" sz="2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grpSp>
        <p:nvGrpSpPr>
          <p:cNvPr id="264" name="Group 263">
            <a:extLst>
              <a:ext uri="{FF2B5EF4-FFF2-40B4-BE49-F238E27FC236}">
                <a16:creationId xmlns:a16="http://schemas.microsoft.com/office/drawing/2014/main" id="{2756D26D-80EB-64B6-9E99-6BC0ECBD59E8}"/>
              </a:ext>
            </a:extLst>
          </p:cNvPr>
          <p:cNvGrpSpPr/>
          <p:nvPr/>
        </p:nvGrpSpPr>
        <p:grpSpPr>
          <a:xfrm>
            <a:off x="4806415" y="2229922"/>
            <a:ext cx="4011150" cy="2148517"/>
            <a:chOff x="4845109" y="1693838"/>
            <a:chExt cx="4011150" cy="2148517"/>
          </a:xfrm>
        </p:grpSpPr>
        <p:grpSp>
          <p:nvGrpSpPr>
            <p:cNvPr id="265" name="Group 264">
              <a:extLst>
                <a:ext uri="{FF2B5EF4-FFF2-40B4-BE49-F238E27FC236}">
                  <a16:creationId xmlns:a16="http://schemas.microsoft.com/office/drawing/2014/main" id="{640E40D7-D119-3853-A1F6-362F405D30C6}"/>
                </a:ext>
              </a:extLst>
            </p:cNvPr>
            <p:cNvGrpSpPr/>
            <p:nvPr/>
          </p:nvGrpSpPr>
          <p:grpSpPr>
            <a:xfrm>
              <a:off x="8152560" y="1693838"/>
              <a:ext cx="703699" cy="2148517"/>
              <a:chOff x="10200166" y="4213360"/>
              <a:chExt cx="801521" cy="2447183"/>
            </a:xfrm>
          </p:grpSpPr>
          <p:sp>
            <p:nvSpPr>
              <p:cNvPr id="393" name="TextBox 392">
                <a:extLst>
                  <a:ext uri="{FF2B5EF4-FFF2-40B4-BE49-F238E27FC236}">
                    <a16:creationId xmlns:a16="http://schemas.microsoft.com/office/drawing/2014/main" id="{BA0BECF7-7861-1878-E910-9F05DFC0CC32}"/>
                  </a:ext>
                </a:extLst>
              </p:cNvPr>
              <p:cNvSpPr txBox="1"/>
              <p:nvPr/>
            </p:nvSpPr>
            <p:spPr>
              <a:xfrm rot="16200000">
                <a:off x="9550230" y="5209087"/>
                <a:ext cx="2447183" cy="455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7F09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2x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 o</a:t>
                </a: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utput vector</a:t>
                </a:r>
              </a:p>
            </p:txBody>
          </p:sp>
          <p:grpSp>
            <p:nvGrpSpPr>
              <p:cNvPr id="394" name="Group 393">
                <a:extLst>
                  <a:ext uri="{FF2B5EF4-FFF2-40B4-BE49-F238E27FC236}">
                    <a16:creationId xmlns:a16="http://schemas.microsoft.com/office/drawing/2014/main" id="{8E5418F3-6C44-2B67-964D-4EBC2A17D63C}"/>
                  </a:ext>
                </a:extLst>
              </p:cNvPr>
              <p:cNvGrpSpPr/>
              <p:nvPr/>
            </p:nvGrpSpPr>
            <p:grpSpPr>
              <a:xfrm>
                <a:off x="10200166" y="4392487"/>
                <a:ext cx="355395" cy="2226563"/>
                <a:chOff x="10200166" y="4392487"/>
                <a:chExt cx="355395" cy="2226563"/>
              </a:xfrm>
            </p:grpSpPr>
            <p:grpSp>
              <p:nvGrpSpPr>
                <p:cNvPr id="395" name="Group 394">
                  <a:extLst>
                    <a:ext uri="{FF2B5EF4-FFF2-40B4-BE49-F238E27FC236}">
                      <a16:creationId xmlns:a16="http://schemas.microsoft.com/office/drawing/2014/main" id="{71FACA2E-DCD6-F185-8D06-999FE6380C1B}"/>
                    </a:ext>
                  </a:extLst>
                </p:cNvPr>
                <p:cNvGrpSpPr/>
                <p:nvPr/>
              </p:nvGrpSpPr>
              <p:grpSpPr>
                <a:xfrm>
                  <a:off x="10200166" y="4392487"/>
                  <a:ext cx="355395" cy="1093087"/>
                  <a:chOff x="10200166" y="4392487"/>
                  <a:chExt cx="355395" cy="1093087"/>
                </a:xfrm>
              </p:grpSpPr>
              <p:grpSp>
                <p:nvGrpSpPr>
                  <p:cNvPr id="407" name="Group 406">
                    <a:extLst>
                      <a:ext uri="{FF2B5EF4-FFF2-40B4-BE49-F238E27FC236}">
                        <a16:creationId xmlns:a16="http://schemas.microsoft.com/office/drawing/2014/main" id="{8D1D34D5-3287-4F62-916C-F779220E1C4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5400000">
                    <a:off x="9900330" y="4764207"/>
                    <a:ext cx="1026952" cy="283511"/>
                    <a:chOff x="687454" y="4672530"/>
                    <a:chExt cx="902179" cy="234000"/>
                  </a:xfrm>
                  <a:solidFill>
                    <a:schemeClr val="accent5">
                      <a:lumMod val="20000"/>
                      <a:lumOff val="80000"/>
                    </a:schemeClr>
                  </a:solidFill>
                </p:grpSpPr>
                <p:sp>
                  <p:nvSpPr>
                    <p:cNvPr id="413" name="Rectangle 412">
                      <a:extLst>
                        <a:ext uri="{FF2B5EF4-FFF2-40B4-BE49-F238E27FC236}">
                          <a16:creationId xmlns:a16="http://schemas.microsoft.com/office/drawing/2014/main" id="{A5A96A6B-179E-1A50-D3BA-C66B19B47C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7454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14" name="Rectangle 413">
                      <a:extLst>
                        <a:ext uri="{FF2B5EF4-FFF2-40B4-BE49-F238E27FC236}">
                          <a16:creationId xmlns:a16="http://schemas.microsoft.com/office/drawing/2014/main" id="{33E2DFF1-BEC1-62F4-7C06-B3E13A835F7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580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15" name="Rectangle 414">
                      <a:extLst>
                        <a:ext uri="{FF2B5EF4-FFF2-40B4-BE49-F238E27FC236}">
                          <a16:creationId xmlns:a16="http://schemas.microsoft.com/office/drawing/2014/main" id="{756D526C-0251-C8F1-9049-584AFAB176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0340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16" name="Rectangle 415">
                      <a:extLst>
                        <a:ext uri="{FF2B5EF4-FFF2-40B4-BE49-F238E27FC236}">
                          <a16:creationId xmlns:a16="http://schemas.microsoft.com/office/drawing/2014/main" id="{C982E275-6656-BB63-E57C-AFD98BE86B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62833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408" name="Group 407">
                    <a:extLst>
                      <a:ext uri="{FF2B5EF4-FFF2-40B4-BE49-F238E27FC236}">
                        <a16:creationId xmlns:a16="http://schemas.microsoft.com/office/drawing/2014/main" id="{F83CD5F5-C4DB-4DB9-380D-CA0BDF876FAA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5400000">
                    <a:off x="9828446" y="4830342"/>
                    <a:ext cx="1026952" cy="283511"/>
                    <a:chOff x="687454" y="4672530"/>
                    <a:chExt cx="902179" cy="234000"/>
                  </a:xfrm>
                  <a:solidFill>
                    <a:schemeClr val="accent5">
                      <a:lumMod val="20000"/>
                      <a:lumOff val="80000"/>
                    </a:schemeClr>
                  </a:solidFill>
                </p:grpSpPr>
                <p:sp>
                  <p:nvSpPr>
                    <p:cNvPr id="409" name="Rectangle 408">
                      <a:extLst>
                        <a:ext uri="{FF2B5EF4-FFF2-40B4-BE49-F238E27FC236}">
                          <a16:creationId xmlns:a16="http://schemas.microsoft.com/office/drawing/2014/main" id="{DE65E83D-834E-9808-C4C2-80BC17BBFC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7454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10" name="Rectangle 409">
                      <a:extLst>
                        <a:ext uri="{FF2B5EF4-FFF2-40B4-BE49-F238E27FC236}">
                          <a16:creationId xmlns:a16="http://schemas.microsoft.com/office/drawing/2014/main" id="{8880F1E8-F7EC-2143-2472-42A56DDB5A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580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11" name="Rectangle 410">
                      <a:extLst>
                        <a:ext uri="{FF2B5EF4-FFF2-40B4-BE49-F238E27FC236}">
                          <a16:creationId xmlns:a16="http://schemas.microsoft.com/office/drawing/2014/main" id="{B7CC88E3-AED9-939F-44FB-1F000A7E4E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0340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12" name="Rectangle 411">
                      <a:extLst>
                        <a:ext uri="{FF2B5EF4-FFF2-40B4-BE49-F238E27FC236}">
                          <a16:creationId xmlns:a16="http://schemas.microsoft.com/office/drawing/2014/main" id="{AFD577E5-D8D7-DF6D-F2B4-87D61871F0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62833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396" name="Group 395">
                  <a:extLst>
                    <a:ext uri="{FF2B5EF4-FFF2-40B4-BE49-F238E27FC236}">
                      <a16:creationId xmlns:a16="http://schemas.microsoft.com/office/drawing/2014/main" id="{4BE21EBA-1151-D6F8-F633-DB2C698ED4BC}"/>
                    </a:ext>
                  </a:extLst>
                </p:cNvPr>
                <p:cNvGrpSpPr/>
                <p:nvPr/>
              </p:nvGrpSpPr>
              <p:grpSpPr>
                <a:xfrm>
                  <a:off x="10200166" y="5525963"/>
                  <a:ext cx="355395" cy="1093087"/>
                  <a:chOff x="10200166" y="4392487"/>
                  <a:chExt cx="355395" cy="1093087"/>
                </a:xfrm>
              </p:grpSpPr>
              <p:grpSp>
                <p:nvGrpSpPr>
                  <p:cNvPr id="397" name="Group 396">
                    <a:extLst>
                      <a:ext uri="{FF2B5EF4-FFF2-40B4-BE49-F238E27FC236}">
                        <a16:creationId xmlns:a16="http://schemas.microsoft.com/office/drawing/2014/main" id="{DFDBB108-781B-5462-FE15-F03F9F08051F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5400000">
                    <a:off x="9900330" y="4764207"/>
                    <a:ext cx="1026952" cy="283511"/>
                    <a:chOff x="687454" y="4672530"/>
                    <a:chExt cx="902179" cy="234000"/>
                  </a:xfrm>
                  <a:solidFill>
                    <a:schemeClr val="accent5">
                      <a:lumMod val="20000"/>
                      <a:lumOff val="80000"/>
                    </a:schemeClr>
                  </a:solidFill>
                </p:grpSpPr>
                <p:sp>
                  <p:nvSpPr>
                    <p:cNvPr id="403" name="Rectangle 402">
                      <a:extLst>
                        <a:ext uri="{FF2B5EF4-FFF2-40B4-BE49-F238E27FC236}">
                          <a16:creationId xmlns:a16="http://schemas.microsoft.com/office/drawing/2014/main" id="{D67261AB-242E-F25C-CEEA-404F2C8B63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7454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4" name="Rectangle 403">
                      <a:extLst>
                        <a:ext uri="{FF2B5EF4-FFF2-40B4-BE49-F238E27FC236}">
                          <a16:creationId xmlns:a16="http://schemas.microsoft.com/office/drawing/2014/main" id="{781E32D6-38B0-CC77-DA58-9A4000E76F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580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5" name="Rectangle 404">
                      <a:extLst>
                        <a:ext uri="{FF2B5EF4-FFF2-40B4-BE49-F238E27FC236}">
                          <a16:creationId xmlns:a16="http://schemas.microsoft.com/office/drawing/2014/main" id="{A1747B50-0830-25DC-FE3F-C4FE6F8E18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0340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6" name="Rectangle 405">
                      <a:extLst>
                        <a:ext uri="{FF2B5EF4-FFF2-40B4-BE49-F238E27FC236}">
                          <a16:creationId xmlns:a16="http://schemas.microsoft.com/office/drawing/2014/main" id="{FA1088EA-8574-5DCF-BBCD-8D2FD96C1E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62833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98" name="Group 397">
                    <a:extLst>
                      <a:ext uri="{FF2B5EF4-FFF2-40B4-BE49-F238E27FC236}">
                        <a16:creationId xmlns:a16="http://schemas.microsoft.com/office/drawing/2014/main" id="{612A954B-3597-6E04-93E9-03E74C67503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5400000">
                    <a:off x="9828446" y="4830342"/>
                    <a:ext cx="1026952" cy="283511"/>
                    <a:chOff x="687454" y="4672530"/>
                    <a:chExt cx="902179" cy="234000"/>
                  </a:xfrm>
                  <a:solidFill>
                    <a:schemeClr val="accent5">
                      <a:lumMod val="20000"/>
                      <a:lumOff val="80000"/>
                    </a:schemeClr>
                  </a:solidFill>
                </p:grpSpPr>
                <p:sp>
                  <p:nvSpPr>
                    <p:cNvPr id="399" name="Rectangle 398">
                      <a:extLst>
                        <a:ext uri="{FF2B5EF4-FFF2-40B4-BE49-F238E27FC236}">
                          <a16:creationId xmlns:a16="http://schemas.microsoft.com/office/drawing/2014/main" id="{9D314127-1990-848C-8C06-2BBDA87E81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7454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0" name="Rectangle 399">
                      <a:extLst>
                        <a:ext uri="{FF2B5EF4-FFF2-40B4-BE49-F238E27FC236}">
                          <a16:creationId xmlns:a16="http://schemas.microsoft.com/office/drawing/2014/main" id="{FE333D67-0908-2AD2-E5CB-56461D2083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2580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1" name="Rectangle 400">
                      <a:extLst>
                        <a:ext uri="{FF2B5EF4-FFF2-40B4-BE49-F238E27FC236}">
                          <a16:creationId xmlns:a16="http://schemas.microsoft.com/office/drawing/2014/main" id="{81033566-6C8F-ED66-8102-39A931FEB3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0340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402" name="Rectangle 401">
                      <a:extLst>
                        <a:ext uri="{FF2B5EF4-FFF2-40B4-BE49-F238E27FC236}">
                          <a16:creationId xmlns:a16="http://schemas.microsoft.com/office/drawing/2014/main" id="{6E677B6D-569A-7625-2A6C-08BBF5BA3F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62833" y="4672530"/>
                      <a:ext cx="226800" cy="234000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R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</p:grpSp>
        </p:grpSp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DC02A829-4031-B4C3-C2A2-BA3FA2294F08}"/>
                </a:ext>
              </a:extLst>
            </p:cNvPr>
            <p:cNvSpPr txBox="1"/>
            <p:nvPr/>
          </p:nvSpPr>
          <p:spPr>
            <a:xfrm>
              <a:off x="7750832" y="2459068"/>
              <a:ext cx="240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=</a:t>
              </a:r>
              <a:endPara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endParaRPr>
            </a:p>
          </p:txBody>
        </p:sp>
        <p:grpSp>
          <p:nvGrpSpPr>
            <p:cNvPr id="267" name="Group 266">
              <a:extLst>
                <a:ext uri="{FF2B5EF4-FFF2-40B4-BE49-F238E27FC236}">
                  <a16:creationId xmlns:a16="http://schemas.microsoft.com/office/drawing/2014/main" id="{6D0E5628-EBF9-432F-425E-AF8EB03088A0}"/>
                </a:ext>
              </a:extLst>
            </p:cNvPr>
            <p:cNvGrpSpPr/>
            <p:nvPr/>
          </p:nvGrpSpPr>
          <p:grpSpPr>
            <a:xfrm>
              <a:off x="4845109" y="1824277"/>
              <a:ext cx="703213" cy="1959078"/>
              <a:chOff x="3911241" y="4308510"/>
              <a:chExt cx="800967" cy="2231410"/>
            </a:xfrm>
          </p:grpSpPr>
          <p:sp>
            <p:nvSpPr>
              <p:cNvPr id="370" name="TextBox 369">
                <a:extLst>
                  <a:ext uri="{FF2B5EF4-FFF2-40B4-BE49-F238E27FC236}">
                    <a16:creationId xmlns:a16="http://schemas.microsoft.com/office/drawing/2014/main" id="{07C67DF1-A46B-D4EE-43A8-770221CDF003}"/>
                  </a:ext>
                </a:extLst>
              </p:cNvPr>
              <p:cNvSpPr txBox="1"/>
              <p:nvPr/>
            </p:nvSpPr>
            <p:spPr>
              <a:xfrm rot="16200000">
                <a:off x="3370828" y="5198539"/>
                <a:ext cx="2227032" cy="455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7F09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2x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 input</a:t>
                </a: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rebuchet MS" panose="020B0703020202090204" pitchFamily="34" charset="0"/>
                    <a:ea typeface="+mn-ea"/>
                    <a:cs typeface="+mn-cs"/>
                  </a:rPr>
                  <a:t> vector</a:t>
                </a:r>
              </a:p>
            </p:txBody>
          </p:sp>
          <p:grpSp>
            <p:nvGrpSpPr>
              <p:cNvPr id="371" name="Group 370">
                <a:extLst>
                  <a:ext uri="{FF2B5EF4-FFF2-40B4-BE49-F238E27FC236}">
                    <a16:creationId xmlns:a16="http://schemas.microsoft.com/office/drawing/2014/main" id="{F1A4EDA1-E5E8-7845-8187-18EFFE200284}"/>
                  </a:ext>
                </a:extLst>
              </p:cNvPr>
              <p:cNvGrpSpPr/>
              <p:nvPr/>
            </p:nvGrpSpPr>
            <p:grpSpPr>
              <a:xfrm>
                <a:off x="3911241" y="4308510"/>
                <a:ext cx="355400" cy="1093087"/>
                <a:chOff x="3947185" y="4308510"/>
                <a:chExt cx="355400" cy="1093087"/>
              </a:xfrm>
            </p:grpSpPr>
            <p:grpSp>
              <p:nvGrpSpPr>
                <p:cNvPr id="383" name="Group 382">
                  <a:extLst>
                    <a:ext uri="{FF2B5EF4-FFF2-40B4-BE49-F238E27FC236}">
                      <a16:creationId xmlns:a16="http://schemas.microsoft.com/office/drawing/2014/main" id="{68BDDD37-FDC0-A70B-2AF0-0D63711AC98F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5400000">
                  <a:off x="3647354" y="4680230"/>
                  <a:ext cx="1026952" cy="283511"/>
                  <a:chOff x="687454" y="4672530"/>
                  <a:chExt cx="902179" cy="234000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sp>
                <p:nvSpPr>
                  <p:cNvPr id="389" name="Rectangle 388">
                    <a:extLst>
                      <a:ext uri="{FF2B5EF4-FFF2-40B4-BE49-F238E27FC236}">
                        <a16:creationId xmlns:a16="http://schemas.microsoft.com/office/drawing/2014/main" id="{4AE87404-C1B2-04A5-7EE8-1CE4375FE1B7}"/>
                      </a:ext>
                    </a:extLst>
                  </p:cNvPr>
                  <p:cNvSpPr/>
                  <p:nvPr/>
                </p:nvSpPr>
                <p:spPr>
                  <a:xfrm>
                    <a:off x="687454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0" name="Rectangle 389">
                    <a:extLst>
                      <a:ext uri="{FF2B5EF4-FFF2-40B4-BE49-F238E27FC236}">
                        <a16:creationId xmlns:a16="http://schemas.microsoft.com/office/drawing/2014/main" id="{68348C7C-2CE3-C51A-D2B3-1769A7E4711E}"/>
                      </a:ext>
                    </a:extLst>
                  </p:cNvPr>
                  <p:cNvSpPr/>
                  <p:nvPr/>
                </p:nvSpPr>
                <p:spPr>
                  <a:xfrm>
                    <a:off x="91258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1" name="Rectangle 390">
                    <a:extLst>
                      <a:ext uri="{FF2B5EF4-FFF2-40B4-BE49-F238E27FC236}">
                        <a16:creationId xmlns:a16="http://schemas.microsoft.com/office/drawing/2014/main" id="{9FFAD140-52A6-4C1B-BC5F-93FCC64FC95B}"/>
                      </a:ext>
                    </a:extLst>
                  </p:cNvPr>
                  <p:cNvSpPr/>
                  <p:nvPr/>
                </p:nvSpPr>
                <p:spPr>
                  <a:xfrm>
                    <a:off x="114034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2" name="Rectangle 391">
                    <a:extLst>
                      <a:ext uri="{FF2B5EF4-FFF2-40B4-BE49-F238E27FC236}">
                        <a16:creationId xmlns:a16="http://schemas.microsoft.com/office/drawing/2014/main" id="{2249D38E-6541-0D1D-AF11-7BBC1D4B79ED}"/>
                      </a:ext>
                    </a:extLst>
                  </p:cNvPr>
                  <p:cNvSpPr/>
                  <p:nvPr/>
                </p:nvSpPr>
                <p:spPr>
                  <a:xfrm>
                    <a:off x="1362833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84" name="Group 383">
                  <a:extLst>
                    <a:ext uri="{FF2B5EF4-FFF2-40B4-BE49-F238E27FC236}">
                      <a16:creationId xmlns:a16="http://schemas.microsoft.com/office/drawing/2014/main" id="{C98C015E-9937-A62F-FBC2-9278ADFE185A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5400000">
                  <a:off x="3575465" y="4746365"/>
                  <a:ext cx="1026952" cy="283511"/>
                  <a:chOff x="687454" y="4672530"/>
                  <a:chExt cx="902179" cy="234000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sp>
                <p:nvSpPr>
                  <p:cNvPr id="385" name="Rectangle 384">
                    <a:extLst>
                      <a:ext uri="{FF2B5EF4-FFF2-40B4-BE49-F238E27FC236}">
                        <a16:creationId xmlns:a16="http://schemas.microsoft.com/office/drawing/2014/main" id="{C9489895-18C6-7AA4-AA18-3A75A5724848}"/>
                      </a:ext>
                    </a:extLst>
                  </p:cNvPr>
                  <p:cNvSpPr/>
                  <p:nvPr/>
                </p:nvSpPr>
                <p:spPr>
                  <a:xfrm>
                    <a:off x="687454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6" name="Rectangle 385">
                    <a:extLst>
                      <a:ext uri="{FF2B5EF4-FFF2-40B4-BE49-F238E27FC236}">
                        <a16:creationId xmlns:a16="http://schemas.microsoft.com/office/drawing/2014/main" id="{182CDD28-23CF-C724-13E9-0E3FB79DEA7C}"/>
                      </a:ext>
                    </a:extLst>
                  </p:cNvPr>
                  <p:cNvSpPr/>
                  <p:nvPr/>
                </p:nvSpPr>
                <p:spPr>
                  <a:xfrm>
                    <a:off x="91258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7" name="Rectangle 386">
                    <a:extLst>
                      <a:ext uri="{FF2B5EF4-FFF2-40B4-BE49-F238E27FC236}">
                        <a16:creationId xmlns:a16="http://schemas.microsoft.com/office/drawing/2014/main" id="{17ED98B8-E5D9-E01D-C903-1C6F9EC907E1}"/>
                      </a:ext>
                    </a:extLst>
                  </p:cNvPr>
                  <p:cNvSpPr/>
                  <p:nvPr/>
                </p:nvSpPr>
                <p:spPr>
                  <a:xfrm>
                    <a:off x="114034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8" name="Rectangle 387">
                    <a:extLst>
                      <a:ext uri="{FF2B5EF4-FFF2-40B4-BE49-F238E27FC236}">
                        <a16:creationId xmlns:a16="http://schemas.microsoft.com/office/drawing/2014/main" id="{7C7F848C-13DD-1F94-0F58-74193A6925B9}"/>
                      </a:ext>
                    </a:extLst>
                  </p:cNvPr>
                  <p:cNvSpPr/>
                  <p:nvPr/>
                </p:nvSpPr>
                <p:spPr>
                  <a:xfrm>
                    <a:off x="1362833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72" name="Group 371">
                <a:extLst>
                  <a:ext uri="{FF2B5EF4-FFF2-40B4-BE49-F238E27FC236}">
                    <a16:creationId xmlns:a16="http://schemas.microsoft.com/office/drawing/2014/main" id="{34BCCBB9-B68B-9C38-042B-8EEC12F06104}"/>
                  </a:ext>
                </a:extLst>
              </p:cNvPr>
              <p:cNvGrpSpPr/>
              <p:nvPr/>
            </p:nvGrpSpPr>
            <p:grpSpPr>
              <a:xfrm>
                <a:off x="3911241" y="5445577"/>
                <a:ext cx="355400" cy="1093087"/>
                <a:chOff x="3947185" y="4308510"/>
                <a:chExt cx="355400" cy="1093087"/>
              </a:xfrm>
            </p:grpSpPr>
            <p:grpSp>
              <p:nvGrpSpPr>
                <p:cNvPr id="373" name="Group 372">
                  <a:extLst>
                    <a:ext uri="{FF2B5EF4-FFF2-40B4-BE49-F238E27FC236}">
                      <a16:creationId xmlns:a16="http://schemas.microsoft.com/office/drawing/2014/main" id="{774D799C-3542-4E8C-1C22-73792C341E3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5400000">
                  <a:off x="3647354" y="4680230"/>
                  <a:ext cx="1026952" cy="283511"/>
                  <a:chOff x="687454" y="4672530"/>
                  <a:chExt cx="902179" cy="234000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sp>
                <p:nvSpPr>
                  <p:cNvPr id="379" name="Rectangle 378">
                    <a:extLst>
                      <a:ext uri="{FF2B5EF4-FFF2-40B4-BE49-F238E27FC236}">
                        <a16:creationId xmlns:a16="http://schemas.microsoft.com/office/drawing/2014/main" id="{1E9F9BA9-FABB-D634-B159-450773A23DCB}"/>
                      </a:ext>
                    </a:extLst>
                  </p:cNvPr>
                  <p:cNvSpPr/>
                  <p:nvPr/>
                </p:nvSpPr>
                <p:spPr>
                  <a:xfrm>
                    <a:off x="687454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0" name="Rectangle 379">
                    <a:extLst>
                      <a:ext uri="{FF2B5EF4-FFF2-40B4-BE49-F238E27FC236}">
                        <a16:creationId xmlns:a16="http://schemas.microsoft.com/office/drawing/2014/main" id="{E757F355-5AD4-40B1-2757-9B90FB88B5DA}"/>
                      </a:ext>
                    </a:extLst>
                  </p:cNvPr>
                  <p:cNvSpPr/>
                  <p:nvPr/>
                </p:nvSpPr>
                <p:spPr>
                  <a:xfrm>
                    <a:off x="91258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1" name="Rectangle 380">
                    <a:extLst>
                      <a:ext uri="{FF2B5EF4-FFF2-40B4-BE49-F238E27FC236}">
                        <a16:creationId xmlns:a16="http://schemas.microsoft.com/office/drawing/2014/main" id="{058D9E06-8B9C-B0B5-F922-8D75D8AB00A4}"/>
                      </a:ext>
                    </a:extLst>
                  </p:cNvPr>
                  <p:cNvSpPr/>
                  <p:nvPr/>
                </p:nvSpPr>
                <p:spPr>
                  <a:xfrm>
                    <a:off x="114034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2" name="Rectangle 381">
                    <a:extLst>
                      <a:ext uri="{FF2B5EF4-FFF2-40B4-BE49-F238E27FC236}">
                        <a16:creationId xmlns:a16="http://schemas.microsoft.com/office/drawing/2014/main" id="{373FC2E6-AB61-9C34-CA81-427CDFFF1794}"/>
                      </a:ext>
                    </a:extLst>
                  </p:cNvPr>
                  <p:cNvSpPr/>
                  <p:nvPr/>
                </p:nvSpPr>
                <p:spPr>
                  <a:xfrm>
                    <a:off x="1362833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74" name="Group 373">
                  <a:extLst>
                    <a:ext uri="{FF2B5EF4-FFF2-40B4-BE49-F238E27FC236}">
                      <a16:creationId xmlns:a16="http://schemas.microsoft.com/office/drawing/2014/main" id="{5C994450-494F-534D-9ED7-81AA2C16A09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5400000">
                  <a:off x="3575465" y="4746365"/>
                  <a:ext cx="1026952" cy="283511"/>
                  <a:chOff x="687454" y="4672530"/>
                  <a:chExt cx="902179" cy="234000"/>
                </a:xfrm>
                <a:solidFill>
                  <a:schemeClr val="accent1">
                    <a:lumMod val="20000"/>
                    <a:lumOff val="80000"/>
                  </a:schemeClr>
                </a:solidFill>
              </p:grpSpPr>
              <p:sp>
                <p:nvSpPr>
                  <p:cNvPr id="375" name="Rectangle 374">
                    <a:extLst>
                      <a:ext uri="{FF2B5EF4-FFF2-40B4-BE49-F238E27FC236}">
                        <a16:creationId xmlns:a16="http://schemas.microsoft.com/office/drawing/2014/main" id="{215BB36A-5717-3599-6600-0E8837E46236}"/>
                      </a:ext>
                    </a:extLst>
                  </p:cNvPr>
                  <p:cNvSpPr/>
                  <p:nvPr/>
                </p:nvSpPr>
                <p:spPr>
                  <a:xfrm>
                    <a:off x="687454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6" name="Rectangle 375">
                    <a:extLst>
                      <a:ext uri="{FF2B5EF4-FFF2-40B4-BE49-F238E27FC236}">
                        <a16:creationId xmlns:a16="http://schemas.microsoft.com/office/drawing/2014/main" id="{CA3C9BAC-7F5B-E97B-1A18-0E84C7121AE7}"/>
                      </a:ext>
                    </a:extLst>
                  </p:cNvPr>
                  <p:cNvSpPr/>
                  <p:nvPr/>
                </p:nvSpPr>
                <p:spPr>
                  <a:xfrm>
                    <a:off x="91258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7" name="Rectangle 376">
                    <a:extLst>
                      <a:ext uri="{FF2B5EF4-FFF2-40B4-BE49-F238E27FC236}">
                        <a16:creationId xmlns:a16="http://schemas.microsoft.com/office/drawing/2014/main" id="{646489E7-E6C6-4AE8-03EF-4AAA085E30CD}"/>
                      </a:ext>
                    </a:extLst>
                  </p:cNvPr>
                  <p:cNvSpPr/>
                  <p:nvPr/>
                </p:nvSpPr>
                <p:spPr>
                  <a:xfrm>
                    <a:off x="1140340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8" name="Rectangle 377">
                    <a:extLst>
                      <a:ext uri="{FF2B5EF4-FFF2-40B4-BE49-F238E27FC236}">
                        <a16:creationId xmlns:a16="http://schemas.microsoft.com/office/drawing/2014/main" id="{1F0C6C98-16AA-B7CE-2011-D8B85A37BEAF}"/>
                      </a:ext>
                    </a:extLst>
                  </p:cNvPr>
                  <p:cNvSpPr/>
                  <p:nvPr/>
                </p:nvSpPr>
                <p:spPr>
                  <a:xfrm>
                    <a:off x="1362833" y="4672530"/>
                    <a:ext cx="226800" cy="234000"/>
                  </a:xfrm>
                  <a:prstGeom prst="rect">
                    <a:avLst/>
                  </a:prstGeom>
                  <a:grpFill/>
                  <a:ln>
                    <a:solidFill>
                      <a:schemeClr val="tx2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8155B3D0-49D8-20B0-DCE6-B4C8F70A7287}"/>
                </a:ext>
              </a:extLst>
            </p:cNvPr>
            <p:cNvSpPr txBox="1"/>
            <p:nvPr/>
          </p:nvSpPr>
          <p:spPr>
            <a:xfrm>
              <a:off x="5412884" y="2561006"/>
              <a:ext cx="2408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*</a:t>
              </a:r>
              <a:endPara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endParaRPr>
            </a:p>
          </p:txBody>
        </p:sp>
        <p:grpSp>
          <p:nvGrpSpPr>
            <p:cNvPr id="269" name="Group 268">
              <a:extLst>
                <a:ext uri="{FF2B5EF4-FFF2-40B4-BE49-F238E27FC236}">
                  <a16:creationId xmlns:a16="http://schemas.microsoft.com/office/drawing/2014/main" id="{C2BBDA23-9C24-46AD-48C0-7BBDFB1E89E4}"/>
                </a:ext>
              </a:extLst>
            </p:cNvPr>
            <p:cNvGrpSpPr/>
            <p:nvPr/>
          </p:nvGrpSpPr>
          <p:grpSpPr>
            <a:xfrm>
              <a:off x="5715719" y="1910581"/>
              <a:ext cx="2084612" cy="1798669"/>
              <a:chOff x="5221673" y="4391455"/>
              <a:chExt cx="2374395" cy="2048702"/>
            </a:xfrm>
          </p:grpSpPr>
          <p:grpSp>
            <p:nvGrpSpPr>
              <p:cNvPr id="270" name="Group 269">
                <a:extLst>
                  <a:ext uri="{FF2B5EF4-FFF2-40B4-BE49-F238E27FC236}">
                    <a16:creationId xmlns:a16="http://schemas.microsoft.com/office/drawing/2014/main" id="{3B01F9F2-E711-5DC8-7F9C-29A51A2AE46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272066" y="4391455"/>
                <a:ext cx="2268000" cy="2048702"/>
                <a:chOff x="1036320" y="2239962"/>
                <a:chExt cx="1905000" cy="1948528"/>
              </a:xfrm>
              <a:solidFill>
                <a:schemeClr val="tx2">
                  <a:lumMod val="10000"/>
                  <a:lumOff val="90000"/>
                </a:schemeClr>
              </a:solidFill>
            </p:grpSpPr>
            <p:grpSp>
              <p:nvGrpSpPr>
                <p:cNvPr id="276" name="Group 275">
                  <a:extLst>
                    <a:ext uri="{FF2B5EF4-FFF2-40B4-BE49-F238E27FC236}">
                      <a16:creationId xmlns:a16="http://schemas.microsoft.com/office/drawing/2014/main" id="{4AC1A04A-B8FA-1A43-1167-63B0855E311A}"/>
                    </a:ext>
                  </a:extLst>
                </p:cNvPr>
                <p:cNvGrpSpPr/>
                <p:nvPr/>
              </p:nvGrpSpPr>
              <p:grpSpPr>
                <a:xfrm>
                  <a:off x="1036320" y="2239962"/>
                  <a:ext cx="1905000" cy="972266"/>
                  <a:chOff x="1036320" y="2239962"/>
                  <a:chExt cx="1905000" cy="972266"/>
                </a:xfrm>
                <a:grpFill/>
              </p:grpSpPr>
              <p:grpSp>
                <p:nvGrpSpPr>
                  <p:cNvPr id="324" name="Group 323">
                    <a:extLst>
                      <a:ext uri="{FF2B5EF4-FFF2-40B4-BE49-F238E27FC236}">
                        <a16:creationId xmlns:a16="http://schemas.microsoft.com/office/drawing/2014/main" id="{2647C621-3F55-F9B9-EBFE-FB004A49A525}"/>
                      </a:ext>
                    </a:extLst>
                  </p:cNvPr>
                  <p:cNvGrpSpPr/>
                  <p:nvPr/>
                </p:nvGrpSpPr>
                <p:grpSpPr>
                  <a:xfrm>
                    <a:off x="1036320" y="2239962"/>
                    <a:ext cx="1905000" cy="486796"/>
                    <a:chOff x="1036320" y="2239962"/>
                    <a:chExt cx="1905000" cy="486796"/>
                  </a:xfrm>
                  <a:grpFill/>
                </p:grpSpPr>
                <p:grpSp>
                  <p:nvGrpSpPr>
                    <p:cNvPr id="348" name="Group 347">
                      <a:extLst>
                        <a:ext uri="{FF2B5EF4-FFF2-40B4-BE49-F238E27FC236}">
                          <a16:creationId xmlns:a16="http://schemas.microsoft.com/office/drawing/2014/main" id="{61798303-C272-D050-86D9-E57B83E8322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239962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360" name="Group 359">
                        <a:extLst>
                          <a:ext uri="{FF2B5EF4-FFF2-40B4-BE49-F238E27FC236}">
                            <a16:creationId xmlns:a16="http://schemas.microsoft.com/office/drawing/2014/main" id="{0B8D6E51-E66C-43C2-94BE-6D30C845442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66" name="Rectangle 365">
                          <a:extLst>
                            <a:ext uri="{FF2B5EF4-FFF2-40B4-BE49-F238E27FC236}">
                              <a16:creationId xmlns:a16="http://schemas.microsoft.com/office/drawing/2014/main" id="{E2D2BB59-8882-D046-D1E9-E86FDD705A7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67" name="Rectangle 366">
                          <a:extLst>
                            <a:ext uri="{FF2B5EF4-FFF2-40B4-BE49-F238E27FC236}">
                              <a16:creationId xmlns:a16="http://schemas.microsoft.com/office/drawing/2014/main" id="{C3DF50F5-8F87-BFEB-D016-5B2AC13A830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68" name="Rectangle 367">
                          <a:extLst>
                            <a:ext uri="{FF2B5EF4-FFF2-40B4-BE49-F238E27FC236}">
                              <a16:creationId xmlns:a16="http://schemas.microsoft.com/office/drawing/2014/main" id="{5C9E1587-1AC5-7F06-79D2-E5346825C6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69" name="Rectangle 368">
                          <a:extLst>
                            <a:ext uri="{FF2B5EF4-FFF2-40B4-BE49-F238E27FC236}">
                              <a16:creationId xmlns:a16="http://schemas.microsoft.com/office/drawing/2014/main" id="{5156E54D-081D-D42D-FBA7-67864751B45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361" name="Group 360">
                        <a:extLst>
                          <a:ext uri="{FF2B5EF4-FFF2-40B4-BE49-F238E27FC236}">
                            <a16:creationId xmlns:a16="http://schemas.microsoft.com/office/drawing/2014/main" id="{5A94AE65-E080-6535-5437-5734A29B62F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62" name="Rectangle 361">
                          <a:extLst>
                            <a:ext uri="{FF2B5EF4-FFF2-40B4-BE49-F238E27FC236}">
                              <a16:creationId xmlns:a16="http://schemas.microsoft.com/office/drawing/2014/main" id="{83117DB5-90D8-D72A-EA8C-4A766CBF856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63" name="Rectangle 362">
                          <a:extLst>
                            <a:ext uri="{FF2B5EF4-FFF2-40B4-BE49-F238E27FC236}">
                              <a16:creationId xmlns:a16="http://schemas.microsoft.com/office/drawing/2014/main" id="{2D60C196-6E62-0771-3D82-F6AE14B28E4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64" name="Rectangle 363">
                          <a:extLst>
                            <a:ext uri="{FF2B5EF4-FFF2-40B4-BE49-F238E27FC236}">
                              <a16:creationId xmlns:a16="http://schemas.microsoft.com/office/drawing/2014/main" id="{B2823676-BE1A-DAD5-3F3C-2DF08CA1EF4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65" name="Rectangle 364">
                          <a:extLst>
                            <a:ext uri="{FF2B5EF4-FFF2-40B4-BE49-F238E27FC236}">
                              <a16:creationId xmlns:a16="http://schemas.microsoft.com/office/drawing/2014/main" id="{F5A87DD5-1C72-9915-DB02-9703458C1A4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349" name="Group 348">
                      <a:extLst>
                        <a:ext uri="{FF2B5EF4-FFF2-40B4-BE49-F238E27FC236}">
                          <a16:creationId xmlns:a16="http://schemas.microsoft.com/office/drawing/2014/main" id="{FE5BD4CF-A31F-CAE9-B581-91154408176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482600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350" name="Group 349">
                        <a:extLst>
                          <a:ext uri="{FF2B5EF4-FFF2-40B4-BE49-F238E27FC236}">
                            <a16:creationId xmlns:a16="http://schemas.microsoft.com/office/drawing/2014/main" id="{E74AFE1F-30C7-66BF-34E0-9B2B2E20961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56" name="Rectangle 355">
                          <a:extLst>
                            <a:ext uri="{FF2B5EF4-FFF2-40B4-BE49-F238E27FC236}">
                              <a16:creationId xmlns:a16="http://schemas.microsoft.com/office/drawing/2014/main" id="{9EAC7EC6-5F6C-FEF2-8E2A-6FD37AD3C10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57" name="Rectangle 356">
                          <a:extLst>
                            <a:ext uri="{FF2B5EF4-FFF2-40B4-BE49-F238E27FC236}">
                              <a16:creationId xmlns:a16="http://schemas.microsoft.com/office/drawing/2014/main" id="{1AEAB55D-599F-9588-52EF-154C362B357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58" name="Rectangle 357">
                          <a:extLst>
                            <a:ext uri="{FF2B5EF4-FFF2-40B4-BE49-F238E27FC236}">
                              <a16:creationId xmlns:a16="http://schemas.microsoft.com/office/drawing/2014/main" id="{8B677EAB-B302-6822-1A26-269A792566E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59" name="Rectangle 358">
                          <a:extLst>
                            <a:ext uri="{FF2B5EF4-FFF2-40B4-BE49-F238E27FC236}">
                              <a16:creationId xmlns:a16="http://schemas.microsoft.com/office/drawing/2014/main" id="{20E0853F-2AE3-E1A5-54B0-5D64A141394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351" name="Group 350">
                        <a:extLst>
                          <a:ext uri="{FF2B5EF4-FFF2-40B4-BE49-F238E27FC236}">
                            <a16:creationId xmlns:a16="http://schemas.microsoft.com/office/drawing/2014/main" id="{FBFA3453-EFF4-DD7D-D49A-3D0DEE29CB0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52" name="Rectangle 351">
                          <a:extLst>
                            <a:ext uri="{FF2B5EF4-FFF2-40B4-BE49-F238E27FC236}">
                              <a16:creationId xmlns:a16="http://schemas.microsoft.com/office/drawing/2014/main" id="{8FD46EC9-B92D-095F-1A79-28128CBB6FF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53" name="Rectangle 352">
                          <a:extLst>
                            <a:ext uri="{FF2B5EF4-FFF2-40B4-BE49-F238E27FC236}">
                              <a16:creationId xmlns:a16="http://schemas.microsoft.com/office/drawing/2014/main" id="{31F9202A-887C-FD02-7F48-841E1F2F3E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54" name="Rectangle 353">
                          <a:extLst>
                            <a:ext uri="{FF2B5EF4-FFF2-40B4-BE49-F238E27FC236}">
                              <a16:creationId xmlns:a16="http://schemas.microsoft.com/office/drawing/2014/main" id="{D39DD6DE-51A7-C9E0-0C40-1DD93B0E38A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55" name="Rectangle 354">
                          <a:extLst>
                            <a:ext uri="{FF2B5EF4-FFF2-40B4-BE49-F238E27FC236}">
                              <a16:creationId xmlns:a16="http://schemas.microsoft.com/office/drawing/2014/main" id="{669D62B3-1B83-44C8-7A44-1314C195FB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325" name="Group 324">
                    <a:extLst>
                      <a:ext uri="{FF2B5EF4-FFF2-40B4-BE49-F238E27FC236}">
                        <a16:creationId xmlns:a16="http://schemas.microsoft.com/office/drawing/2014/main" id="{7281073C-1D48-9190-8F56-7E487F60C12D}"/>
                      </a:ext>
                    </a:extLst>
                  </p:cNvPr>
                  <p:cNvGrpSpPr/>
                  <p:nvPr/>
                </p:nvGrpSpPr>
                <p:grpSpPr>
                  <a:xfrm>
                    <a:off x="1036320" y="2725432"/>
                    <a:ext cx="1905000" cy="486796"/>
                    <a:chOff x="1036320" y="2239962"/>
                    <a:chExt cx="1905000" cy="486796"/>
                  </a:xfrm>
                  <a:grpFill/>
                </p:grpSpPr>
                <p:grpSp>
                  <p:nvGrpSpPr>
                    <p:cNvPr id="326" name="Group 325">
                      <a:extLst>
                        <a:ext uri="{FF2B5EF4-FFF2-40B4-BE49-F238E27FC236}">
                          <a16:creationId xmlns:a16="http://schemas.microsoft.com/office/drawing/2014/main" id="{6434F79D-C821-AC5D-A889-7E1DC22D65C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239962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338" name="Group 337">
                        <a:extLst>
                          <a:ext uri="{FF2B5EF4-FFF2-40B4-BE49-F238E27FC236}">
                            <a16:creationId xmlns:a16="http://schemas.microsoft.com/office/drawing/2014/main" id="{2F745CDB-0489-CEF5-6954-6148E26EE91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44" name="Rectangle 343">
                          <a:extLst>
                            <a:ext uri="{FF2B5EF4-FFF2-40B4-BE49-F238E27FC236}">
                              <a16:creationId xmlns:a16="http://schemas.microsoft.com/office/drawing/2014/main" id="{5A82B057-21A2-1B3D-E0DB-1F62BF85F4A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45" name="Rectangle 344">
                          <a:extLst>
                            <a:ext uri="{FF2B5EF4-FFF2-40B4-BE49-F238E27FC236}">
                              <a16:creationId xmlns:a16="http://schemas.microsoft.com/office/drawing/2014/main" id="{8C17D0B1-FF0A-E179-2789-8F42AF3DA2A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46" name="Rectangle 345">
                          <a:extLst>
                            <a:ext uri="{FF2B5EF4-FFF2-40B4-BE49-F238E27FC236}">
                              <a16:creationId xmlns:a16="http://schemas.microsoft.com/office/drawing/2014/main" id="{7ED251EF-645C-4B76-6809-B73A8F98CC5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47" name="Rectangle 346">
                          <a:extLst>
                            <a:ext uri="{FF2B5EF4-FFF2-40B4-BE49-F238E27FC236}">
                              <a16:creationId xmlns:a16="http://schemas.microsoft.com/office/drawing/2014/main" id="{B8C6D0BE-F982-61BA-75F8-1BD460D57B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339" name="Group 338">
                        <a:extLst>
                          <a:ext uri="{FF2B5EF4-FFF2-40B4-BE49-F238E27FC236}">
                            <a16:creationId xmlns:a16="http://schemas.microsoft.com/office/drawing/2014/main" id="{6EAB5FB2-AB03-2E18-5A2A-1B1A6BB8D87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40" name="Rectangle 339">
                          <a:extLst>
                            <a:ext uri="{FF2B5EF4-FFF2-40B4-BE49-F238E27FC236}">
                              <a16:creationId xmlns:a16="http://schemas.microsoft.com/office/drawing/2014/main" id="{F4287A1B-54AC-B8D1-82D6-3B474560273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41" name="Rectangle 340">
                          <a:extLst>
                            <a:ext uri="{FF2B5EF4-FFF2-40B4-BE49-F238E27FC236}">
                              <a16:creationId xmlns:a16="http://schemas.microsoft.com/office/drawing/2014/main" id="{3365A979-935E-83D4-3F61-177BA4EB080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42" name="Rectangle 341">
                          <a:extLst>
                            <a:ext uri="{FF2B5EF4-FFF2-40B4-BE49-F238E27FC236}">
                              <a16:creationId xmlns:a16="http://schemas.microsoft.com/office/drawing/2014/main" id="{7F203A5C-9478-B034-D5BA-47E3EBC78C5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43" name="Rectangle 342">
                          <a:extLst>
                            <a:ext uri="{FF2B5EF4-FFF2-40B4-BE49-F238E27FC236}">
                              <a16:creationId xmlns:a16="http://schemas.microsoft.com/office/drawing/2014/main" id="{66A262A8-87AC-B0CD-2E77-558C99D30CE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327" name="Group 326">
                      <a:extLst>
                        <a:ext uri="{FF2B5EF4-FFF2-40B4-BE49-F238E27FC236}">
                          <a16:creationId xmlns:a16="http://schemas.microsoft.com/office/drawing/2014/main" id="{1002B04C-D844-6F36-D4CC-0A51375BFE6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482600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328" name="Group 327">
                        <a:extLst>
                          <a:ext uri="{FF2B5EF4-FFF2-40B4-BE49-F238E27FC236}">
                            <a16:creationId xmlns:a16="http://schemas.microsoft.com/office/drawing/2014/main" id="{C35F9E7D-B382-B305-A626-F749DB26B43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34" name="Rectangle 333">
                          <a:extLst>
                            <a:ext uri="{FF2B5EF4-FFF2-40B4-BE49-F238E27FC236}">
                              <a16:creationId xmlns:a16="http://schemas.microsoft.com/office/drawing/2014/main" id="{50C18509-F652-D397-F454-6B5F91BB5C3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35" name="Rectangle 334">
                          <a:extLst>
                            <a:ext uri="{FF2B5EF4-FFF2-40B4-BE49-F238E27FC236}">
                              <a16:creationId xmlns:a16="http://schemas.microsoft.com/office/drawing/2014/main" id="{92D114A7-2C05-476A-D959-F7DB52660D9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36" name="Rectangle 335">
                          <a:extLst>
                            <a:ext uri="{FF2B5EF4-FFF2-40B4-BE49-F238E27FC236}">
                              <a16:creationId xmlns:a16="http://schemas.microsoft.com/office/drawing/2014/main" id="{2F61700B-FCBD-60F4-1E7F-13FD4A8094E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37" name="Rectangle 336">
                          <a:extLst>
                            <a:ext uri="{FF2B5EF4-FFF2-40B4-BE49-F238E27FC236}">
                              <a16:creationId xmlns:a16="http://schemas.microsoft.com/office/drawing/2014/main" id="{075DB25B-2805-80F7-EBF1-A90146E514F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2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329" name="Group 328">
                        <a:extLst>
                          <a:ext uri="{FF2B5EF4-FFF2-40B4-BE49-F238E27FC236}">
                            <a16:creationId xmlns:a16="http://schemas.microsoft.com/office/drawing/2014/main" id="{BD6EDB44-839A-A4A4-0E86-C74808E8B21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30" name="Rectangle 329">
                          <a:extLst>
                            <a:ext uri="{FF2B5EF4-FFF2-40B4-BE49-F238E27FC236}">
                              <a16:creationId xmlns:a16="http://schemas.microsoft.com/office/drawing/2014/main" id="{2D1A39C5-0730-5599-3AFD-E4FDA76805F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31" name="Rectangle 330">
                          <a:extLst>
                            <a:ext uri="{FF2B5EF4-FFF2-40B4-BE49-F238E27FC236}">
                              <a16:creationId xmlns:a16="http://schemas.microsoft.com/office/drawing/2014/main" id="{243B381F-015A-C6D6-3D96-CDDFDD5E3B9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32" name="Rectangle 331">
                          <a:extLst>
                            <a:ext uri="{FF2B5EF4-FFF2-40B4-BE49-F238E27FC236}">
                              <a16:creationId xmlns:a16="http://schemas.microsoft.com/office/drawing/2014/main" id="{326336F4-4636-6A66-15C8-90805F6DE4B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33" name="Rectangle 332">
                          <a:extLst>
                            <a:ext uri="{FF2B5EF4-FFF2-40B4-BE49-F238E27FC236}">
                              <a16:creationId xmlns:a16="http://schemas.microsoft.com/office/drawing/2014/main" id="{C7DDD0D7-8B31-3997-32B9-ED2C4DED09A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3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</p:grpSp>
            </p:grpSp>
            <p:grpSp>
              <p:nvGrpSpPr>
                <p:cNvPr id="277" name="Group 276">
                  <a:extLst>
                    <a:ext uri="{FF2B5EF4-FFF2-40B4-BE49-F238E27FC236}">
                      <a16:creationId xmlns:a16="http://schemas.microsoft.com/office/drawing/2014/main" id="{9629EF16-4FA5-E1F6-90BB-232791A8B98E}"/>
                    </a:ext>
                  </a:extLst>
                </p:cNvPr>
                <p:cNvGrpSpPr/>
                <p:nvPr/>
              </p:nvGrpSpPr>
              <p:grpSpPr>
                <a:xfrm>
                  <a:off x="1036320" y="3216224"/>
                  <a:ext cx="1905000" cy="972266"/>
                  <a:chOff x="1036320" y="2239962"/>
                  <a:chExt cx="1905000" cy="972266"/>
                </a:xfrm>
                <a:grpFill/>
              </p:grpSpPr>
              <p:grpSp>
                <p:nvGrpSpPr>
                  <p:cNvPr id="278" name="Group 277">
                    <a:extLst>
                      <a:ext uri="{FF2B5EF4-FFF2-40B4-BE49-F238E27FC236}">
                        <a16:creationId xmlns:a16="http://schemas.microsoft.com/office/drawing/2014/main" id="{2E0DA507-69F8-7F8E-F472-71D8850243EF}"/>
                      </a:ext>
                    </a:extLst>
                  </p:cNvPr>
                  <p:cNvGrpSpPr/>
                  <p:nvPr/>
                </p:nvGrpSpPr>
                <p:grpSpPr>
                  <a:xfrm>
                    <a:off x="1036320" y="2239962"/>
                    <a:ext cx="1905000" cy="486796"/>
                    <a:chOff x="1036320" y="2239962"/>
                    <a:chExt cx="1905000" cy="486796"/>
                  </a:xfrm>
                  <a:grpFill/>
                </p:grpSpPr>
                <p:grpSp>
                  <p:nvGrpSpPr>
                    <p:cNvPr id="302" name="Group 301">
                      <a:extLst>
                        <a:ext uri="{FF2B5EF4-FFF2-40B4-BE49-F238E27FC236}">
                          <a16:creationId xmlns:a16="http://schemas.microsoft.com/office/drawing/2014/main" id="{9C4F8A04-B25A-183D-3BD6-2B10ED7BB4F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239962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314" name="Group 313">
                        <a:extLst>
                          <a:ext uri="{FF2B5EF4-FFF2-40B4-BE49-F238E27FC236}">
                            <a16:creationId xmlns:a16="http://schemas.microsoft.com/office/drawing/2014/main" id="{0E28C5FE-6B26-5402-CED4-6C592E90250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20" name="Rectangle 319">
                          <a:extLst>
                            <a:ext uri="{FF2B5EF4-FFF2-40B4-BE49-F238E27FC236}">
                              <a16:creationId xmlns:a16="http://schemas.microsoft.com/office/drawing/2014/main" id="{1AEDB05D-6A56-BB69-9C2E-EE03F9BA475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21" name="Rectangle 320">
                          <a:extLst>
                            <a:ext uri="{FF2B5EF4-FFF2-40B4-BE49-F238E27FC236}">
                              <a16:creationId xmlns:a16="http://schemas.microsoft.com/office/drawing/2014/main" id="{D46C140F-1A51-914A-9390-411E2D929B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22" name="Rectangle 321">
                          <a:extLst>
                            <a:ext uri="{FF2B5EF4-FFF2-40B4-BE49-F238E27FC236}">
                              <a16:creationId xmlns:a16="http://schemas.microsoft.com/office/drawing/2014/main" id="{D2182444-CA4F-6792-B928-E99A3AB720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23" name="Rectangle 322">
                          <a:extLst>
                            <a:ext uri="{FF2B5EF4-FFF2-40B4-BE49-F238E27FC236}">
                              <a16:creationId xmlns:a16="http://schemas.microsoft.com/office/drawing/2014/main" id="{A73E2B2C-80C2-AC8C-C55D-AB4A49BFEB8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315" name="Group 314">
                        <a:extLst>
                          <a:ext uri="{FF2B5EF4-FFF2-40B4-BE49-F238E27FC236}">
                            <a16:creationId xmlns:a16="http://schemas.microsoft.com/office/drawing/2014/main" id="{425420F8-7BA4-A475-C833-D0AA686ECEB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16" name="Rectangle 315">
                          <a:extLst>
                            <a:ext uri="{FF2B5EF4-FFF2-40B4-BE49-F238E27FC236}">
                              <a16:creationId xmlns:a16="http://schemas.microsoft.com/office/drawing/2014/main" id="{C5697255-0087-2F4C-675E-C4A3EC7CB38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17" name="Rectangle 316">
                          <a:extLst>
                            <a:ext uri="{FF2B5EF4-FFF2-40B4-BE49-F238E27FC236}">
                              <a16:creationId xmlns:a16="http://schemas.microsoft.com/office/drawing/2014/main" id="{0A5BBBF0-3CD0-47C7-93F1-08DB7AC9ED3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18" name="Rectangle 317">
                          <a:extLst>
                            <a:ext uri="{FF2B5EF4-FFF2-40B4-BE49-F238E27FC236}">
                              <a16:creationId xmlns:a16="http://schemas.microsoft.com/office/drawing/2014/main" id="{A9F4C276-020F-5503-F085-CDC09F2A4D4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19" name="Rectangle 318">
                          <a:extLst>
                            <a:ext uri="{FF2B5EF4-FFF2-40B4-BE49-F238E27FC236}">
                              <a16:creationId xmlns:a16="http://schemas.microsoft.com/office/drawing/2014/main" id="{5D696F00-5114-3023-E20E-D2AB20F066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303" name="Group 302">
                      <a:extLst>
                        <a:ext uri="{FF2B5EF4-FFF2-40B4-BE49-F238E27FC236}">
                          <a16:creationId xmlns:a16="http://schemas.microsoft.com/office/drawing/2014/main" id="{8CED96AB-AEA3-FCE4-9503-05F31FFE25D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482600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304" name="Group 303">
                        <a:extLst>
                          <a:ext uri="{FF2B5EF4-FFF2-40B4-BE49-F238E27FC236}">
                            <a16:creationId xmlns:a16="http://schemas.microsoft.com/office/drawing/2014/main" id="{C85E0323-9FE1-213E-9556-6A3B411DB71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10" name="Rectangle 309">
                          <a:extLst>
                            <a:ext uri="{FF2B5EF4-FFF2-40B4-BE49-F238E27FC236}">
                              <a16:creationId xmlns:a16="http://schemas.microsoft.com/office/drawing/2014/main" id="{B7844F52-864C-A54C-FF9F-6EDC6DC8A20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11" name="Rectangle 310">
                          <a:extLst>
                            <a:ext uri="{FF2B5EF4-FFF2-40B4-BE49-F238E27FC236}">
                              <a16:creationId xmlns:a16="http://schemas.microsoft.com/office/drawing/2014/main" id="{6E32C0AE-0465-BB40-3958-372D2CFE236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12" name="Rectangle 311">
                          <a:extLst>
                            <a:ext uri="{FF2B5EF4-FFF2-40B4-BE49-F238E27FC236}">
                              <a16:creationId xmlns:a16="http://schemas.microsoft.com/office/drawing/2014/main" id="{D3A4AD70-49B4-BE4B-3903-6CDA63AC83F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13" name="Rectangle 312">
                          <a:extLst>
                            <a:ext uri="{FF2B5EF4-FFF2-40B4-BE49-F238E27FC236}">
                              <a16:creationId xmlns:a16="http://schemas.microsoft.com/office/drawing/2014/main" id="{97F6E5BC-A9C8-A66E-1F02-CBDD437A6D0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305" name="Group 304">
                        <a:extLst>
                          <a:ext uri="{FF2B5EF4-FFF2-40B4-BE49-F238E27FC236}">
                            <a16:creationId xmlns:a16="http://schemas.microsoft.com/office/drawing/2014/main" id="{3179E8CE-4D99-E641-5397-7B3B0C6940D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306" name="Rectangle 305">
                          <a:extLst>
                            <a:ext uri="{FF2B5EF4-FFF2-40B4-BE49-F238E27FC236}">
                              <a16:creationId xmlns:a16="http://schemas.microsoft.com/office/drawing/2014/main" id="{CD5265E4-5AC3-E868-A89A-273D3890310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07" name="Rectangle 306">
                          <a:extLst>
                            <a:ext uri="{FF2B5EF4-FFF2-40B4-BE49-F238E27FC236}">
                              <a16:creationId xmlns:a16="http://schemas.microsoft.com/office/drawing/2014/main" id="{2799F1AA-6874-A2F9-9C94-4D5BB21569F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08" name="Rectangle 307">
                          <a:extLst>
                            <a:ext uri="{FF2B5EF4-FFF2-40B4-BE49-F238E27FC236}">
                              <a16:creationId xmlns:a16="http://schemas.microsoft.com/office/drawing/2014/main" id="{8C114B64-32D9-4E49-42C0-11C29787F48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09" name="Rectangle 308">
                          <a:extLst>
                            <a:ext uri="{FF2B5EF4-FFF2-40B4-BE49-F238E27FC236}">
                              <a16:creationId xmlns:a16="http://schemas.microsoft.com/office/drawing/2014/main" id="{70DA6478-7F3E-03E8-2A85-C2F26D54B51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279" name="Group 278">
                    <a:extLst>
                      <a:ext uri="{FF2B5EF4-FFF2-40B4-BE49-F238E27FC236}">
                        <a16:creationId xmlns:a16="http://schemas.microsoft.com/office/drawing/2014/main" id="{C36D5970-00E8-9CE0-1FB6-EAC881A3F701}"/>
                      </a:ext>
                    </a:extLst>
                  </p:cNvPr>
                  <p:cNvGrpSpPr/>
                  <p:nvPr/>
                </p:nvGrpSpPr>
                <p:grpSpPr>
                  <a:xfrm>
                    <a:off x="1036320" y="2725432"/>
                    <a:ext cx="1905000" cy="486796"/>
                    <a:chOff x="1036320" y="2239962"/>
                    <a:chExt cx="1905000" cy="486796"/>
                  </a:xfrm>
                  <a:grpFill/>
                </p:grpSpPr>
                <p:grpSp>
                  <p:nvGrpSpPr>
                    <p:cNvPr id="280" name="Group 279">
                      <a:extLst>
                        <a:ext uri="{FF2B5EF4-FFF2-40B4-BE49-F238E27FC236}">
                          <a16:creationId xmlns:a16="http://schemas.microsoft.com/office/drawing/2014/main" id="{E5BED870-E744-7725-0C39-B27463967C2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239962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292" name="Group 291">
                        <a:extLst>
                          <a:ext uri="{FF2B5EF4-FFF2-40B4-BE49-F238E27FC236}">
                            <a16:creationId xmlns:a16="http://schemas.microsoft.com/office/drawing/2014/main" id="{D4061D93-E928-FE8D-3992-C526FA1E17F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298" name="Rectangle 297">
                          <a:extLst>
                            <a:ext uri="{FF2B5EF4-FFF2-40B4-BE49-F238E27FC236}">
                              <a16:creationId xmlns:a16="http://schemas.microsoft.com/office/drawing/2014/main" id="{881B2B7C-5128-B8A6-222B-67FEFFD46EF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99" name="Rectangle 298">
                          <a:extLst>
                            <a:ext uri="{FF2B5EF4-FFF2-40B4-BE49-F238E27FC236}">
                              <a16:creationId xmlns:a16="http://schemas.microsoft.com/office/drawing/2014/main" id="{EF78D322-C59C-B288-9A89-1B2ED6EDF6B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00" name="Rectangle 299">
                          <a:extLst>
                            <a:ext uri="{FF2B5EF4-FFF2-40B4-BE49-F238E27FC236}">
                              <a16:creationId xmlns:a16="http://schemas.microsoft.com/office/drawing/2014/main" id="{29B3ADEB-2F35-4949-0C79-BED1ADA262F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301" name="Rectangle 300">
                          <a:extLst>
                            <a:ext uri="{FF2B5EF4-FFF2-40B4-BE49-F238E27FC236}">
                              <a16:creationId xmlns:a16="http://schemas.microsoft.com/office/drawing/2014/main" id="{235E6E09-BDF0-8429-DCD2-6795ABC5CC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293" name="Group 292">
                        <a:extLst>
                          <a:ext uri="{FF2B5EF4-FFF2-40B4-BE49-F238E27FC236}">
                            <a16:creationId xmlns:a16="http://schemas.microsoft.com/office/drawing/2014/main" id="{95C9DF12-78CD-20A3-F642-C27F15087CE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294" name="Rectangle 293">
                          <a:extLst>
                            <a:ext uri="{FF2B5EF4-FFF2-40B4-BE49-F238E27FC236}">
                              <a16:creationId xmlns:a16="http://schemas.microsoft.com/office/drawing/2014/main" id="{103D971F-A733-25E2-E22C-98F98511330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95" name="Rectangle 294">
                          <a:extLst>
                            <a:ext uri="{FF2B5EF4-FFF2-40B4-BE49-F238E27FC236}">
                              <a16:creationId xmlns:a16="http://schemas.microsoft.com/office/drawing/2014/main" id="{AE4FBF77-031D-02A4-AA3D-5EB1150DFF7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96" name="Rectangle 295">
                          <a:extLst>
                            <a:ext uri="{FF2B5EF4-FFF2-40B4-BE49-F238E27FC236}">
                              <a16:creationId xmlns:a16="http://schemas.microsoft.com/office/drawing/2014/main" id="{34ED938E-88E6-090E-D4EA-A112A47C356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97" name="Rectangle 296">
                          <a:extLst>
                            <a:ext uri="{FF2B5EF4-FFF2-40B4-BE49-F238E27FC236}">
                              <a16:creationId xmlns:a16="http://schemas.microsoft.com/office/drawing/2014/main" id="{3E6479BD-5707-1CA7-6A1F-067CC8DA30D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81" name="Group 280">
                      <a:extLst>
                        <a:ext uri="{FF2B5EF4-FFF2-40B4-BE49-F238E27FC236}">
                          <a16:creationId xmlns:a16="http://schemas.microsoft.com/office/drawing/2014/main" id="{345E4725-5C02-6E54-A56A-B29FC618313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36320" y="2482600"/>
                      <a:ext cx="1905000" cy="244158"/>
                      <a:chOff x="1036320" y="2239962"/>
                      <a:chExt cx="2194560" cy="274638"/>
                    </a:xfrm>
                    <a:grpFill/>
                  </p:grpSpPr>
                  <p:grpSp>
                    <p:nvGrpSpPr>
                      <p:cNvPr id="282" name="Group 281">
                        <a:extLst>
                          <a:ext uri="{FF2B5EF4-FFF2-40B4-BE49-F238E27FC236}">
                            <a16:creationId xmlns:a16="http://schemas.microsoft.com/office/drawing/2014/main" id="{12016F91-EEA4-EBA6-EE5B-7710CF751E8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36320" y="2240280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288" name="Rectangle 287">
                          <a:extLst>
                            <a:ext uri="{FF2B5EF4-FFF2-40B4-BE49-F238E27FC236}">
                              <a16:creationId xmlns:a16="http://schemas.microsoft.com/office/drawing/2014/main" id="{A38E26CB-5410-9ADC-F540-53A38EDAFD8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89" name="Rectangle 288">
                          <a:extLst>
                            <a:ext uri="{FF2B5EF4-FFF2-40B4-BE49-F238E27FC236}">
                              <a16:creationId xmlns:a16="http://schemas.microsoft.com/office/drawing/2014/main" id="{2E860667-4779-079F-37A6-CC8C0AE4F03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90" name="Rectangle 289">
                          <a:extLst>
                            <a:ext uri="{FF2B5EF4-FFF2-40B4-BE49-F238E27FC236}">
                              <a16:creationId xmlns:a16="http://schemas.microsoft.com/office/drawing/2014/main" id="{1EC1E09A-A28D-6EAB-FDE6-1414FE90926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91" name="Rectangle 290">
                          <a:extLst>
                            <a:ext uri="{FF2B5EF4-FFF2-40B4-BE49-F238E27FC236}">
                              <a16:creationId xmlns:a16="http://schemas.microsoft.com/office/drawing/2014/main" id="{102B02B0-3D6E-536F-B45C-4654A388CB7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4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  <p:grpSp>
                    <p:nvGrpSpPr>
                      <p:cNvPr id="283" name="Group 282">
                        <a:extLst>
                          <a:ext uri="{FF2B5EF4-FFF2-40B4-BE49-F238E27FC236}">
                            <a16:creationId xmlns:a16="http://schemas.microsoft.com/office/drawing/2014/main" id="{8AA76822-4C86-0203-FF1C-9249FACD99D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133600" y="2239962"/>
                        <a:ext cx="1097280" cy="274320"/>
                        <a:chOff x="1036320" y="2240280"/>
                        <a:chExt cx="1097280" cy="274320"/>
                      </a:xfrm>
                      <a:grpFill/>
                    </p:grpSpPr>
                    <p:sp>
                      <p:nvSpPr>
                        <p:cNvPr id="284" name="Rectangle 283">
                          <a:extLst>
                            <a:ext uri="{FF2B5EF4-FFF2-40B4-BE49-F238E27FC236}">
                              <a16:creationId xmlns:a16="http://schemas.microsoft.com/office/drawing/2014/main" id="{D2600C8E-EDE6-E566-86B1-E7C19E45EDA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632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85" name="Rectangle 284">
                          <a:extLst>
                            <a:ext uri="{FF2B5EF4-FFF2-40B4-BE49-F238E27FC236}">
                              <a16:creationId xmlns:a16="http://schemas.microsoft.com/office/drawing/2014/main" id="{72D0F7DB-F318-3307-9B65-1BFE003407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31064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86" name="Rectangle 285">
                          <a:extLst>
                            <a:ext uri="{FF2B5EF4-FFF2-40B4-BE49-F238E27FC236}">
                              <a16:creationId xmlns:a16="http://schemas.microsoft.com/office/drawing/2014/main" id="{E08C1F33-41DB-79E6-D361-78D457564DA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88168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287" name="Rectangle 286">
                          <a:extLst>
                            <a:ext uri="{FF2B5EF4-FFF2-40B4-BE49-F238E27FC236}">
                              <a16:creationId xmlns:a16="http://schemas.microsoft.com/office/drawing/2014/main" id="{256B8A04-06A0-44EF-56D4-120544F48D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859280" y="2240280"/>
                          <a:ext cx="274320" cy="274320"/>
                        </a:xfrm>
                        <a:prstGeom prst="rect">
                          <a:avLst/>
                        </a:prstGeom>
                        <a:solidFill>
                          <a:schemeClr val="accent5"/>
                        </a:solidFill>
                        <a:ln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en-GR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white"/>
                            </a:solidFill>
                            <a:effectLst/>
                            <a:uLnTx/>
                            <a:uFillTx/>
                            <a:latin typeface="Trebuchet MS" panose="020B0703020202090204" pitchFamily="34" charset="0"/>
                            <a:ea typeface="+mn-ea"/>
                            <a:cs typeface="+mn-cs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271" name="Group 270">
                <a:extLst>
                  <a:ext uri="{FF2B5EF4-FFF2-40B4-BE49-F238E27FC236}">
                    <a16:creationId xmlns:a16="http://schemas.microsoft.com/office/drawing/2014/main" id="{ECCFDA6F-7AB9-0CA7-5062-78150335D253}"/>
                  </a:ext>
                </a:extLst>
              </p:cNvPr>
              <p:cNvGrpSpPr/>
              <p:nvPr/>
            </p:nvGrpSpPr>
            <p:grpSpPr>
              <a:xfrm>
                <a:off x="5221673" y="4630906"/>
                <a:ext cx="2374395" cy="1514554"/>
                <a:chOff x="5221673" y="4630906"/>
                <a:chExt cx="2374395" cy="1514554"/>
              </a:xfrm>
            </p:grpSpPr>
            <p:sp>
              <p:nvSpPr>
                <p:cNvPr id="272" name="TextBox 271">
                  <a:extLst>
                    <a:ext uri="{FF2B5EF4-FFF2-40B4-BE49-F238E27FC236}">
                      <a16:creationId xmlns:a16="http://schemas.microsoft.com/office/drawing/2014/main" id="{98467A5C-2A5B-D994-6BC6-4DD6A934DB86}"/>
                    </a:ext>
                  </a:extLst>
                </p:cNvPr>
                <p:cNvSpPr txBox="1"/>
                <p:nvPr/>
              </p:nvSpPr>
              <p:spPr>
                <a:xfrm>
                  <a:off x="5221674" y="4630906"/>
                  <a:ext cx="1227328" cy="48377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rPr>
                    <a:t>Core 1</a:t>
                  </a:r>
                </a:p>
              </p:txBody>
            </p:sp>
            <p:sp>
              <p:nvSpPr>
                <p:cNvPr id="273" name="TextBox 272">
                  <a:extLst>
                    <a:ext uri="{FF2B5EF4-FFF2-40B4-BE49-F238E27FC236}">
                      <a16:creationId xmlns:a16="http://schemas.microsoft.com/office/drawing/2014/main" id="{A6CEBBCE-4FC0-D78A-4C20-BF2517DEB8DE}"/>
                    </a:ext>
                  </a:extLst>
                </p:cNvPr>
                <p:cNvSpPr txBox="1"/>
                <p:nvPr/>
              </p:nvSpPr>
              <p:spPr>
                <a:xfrm>
                  <a:off x="6368740" y="4630906"/>
                  <a:ext cx="1227328" cy="48377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rPr>
                    <a:t>Core 2</a:t>
                  </a:r>
                </a:p>
              </p:txBody>
            </p:sp>
            <p:sp>
              <p:nvSpPr>
                <p:cNvPr id="274" name="TextBox 273">
                  <a:extLst>
                    <a:ext uri="{FF2B5EF4-FFF2-40B4-BE49-F238E27FC236}">
                      <a16:creationId xmlns:a16="http://schemas.microsoft.com/office/drawing/2014/main" id="{EC411335-EA43-A364-C0D4-D7401B5ACD8A}"/>
                    </a:ext>
                  </a:extLst>
                </p:cNvPr>
                <p:cNvSpPr txBox="1"/>
                <p:nvPr/>
              </p:nvSpPr>
              <p:spPr>
                <a:xfrm>
                  <a:off x="5221673" y="5661686"/>
                  <a:ext cx="1227328" cy="48377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rPr>
                    <a:t>Core 3</a:t>
                  </a:r>
                </a:p>
              </p:txBody>
            </p:sp>
            <p:sp>
              <p:nvSpPr>
                <p:cNvPr id="275" name="TextBox 274">
                  <a:extLst>
                    <a:ext uri="{FF2B5EF4-FFF2-40B4-BE49-F238E27FC236}">
                      <a16:creationId xmlns:a16="http://schemas.microsoft.com/office/drawing/2014/main" id="{9094D9FC-E613-3B6A-E550-597D4D441302}"/>
                    </a:ext>
                  </a:extLst>
                </p:cNvPr>
                <p:cNvSpPr txBox="1"/>
                <p:nvPr/>
              </p:nvSpPr>
              <p:spPr>
                <a:xfrm>
                  <a:off x="6368740" y="5661686"/>
                  <a:ext cx="1227328" cy="48377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rebuchet MS" panose="020B0703020202090204" pitchFamily="34" charset="0"/>
                      <a:ea typeface="+mn-ea"/>
                      <a:cs typeface="+mn-cs"/>
                    </a:rPr>
                    <a:t>Core 4</a:t>
                  </a:r>
                </a:p>
              </p:txBody>
            </p:sp>
          </p:grpSp>
        </p:grpSp>
      </p:grpSp>
      <p:grpSp>
        <p:nvGrpSpPr>
          <p:cNvPr id="417" name="Group 416">
            <a:extLst>
              <a:ext uri="{FF2B5EF4-FFF2-40B4-BE49-F238E27FC236}">
                <a16:creationId xmlns:a16="http://schemas.microsoft.com/office/drawing/2014/main" id="{EB090114-5D41-79F1-2712-3E7A78250D98}"/>
              </a:ext>
            </a:extLst>
          </p:cNvPr>
          <p:cNvGrpSpPr/>
          <p:nvPr/>
        </p:nvGrpSpPr>
        <p:grpSpPr>
          <a:xfrm>
            <a:off x="4490052" y="4380787"/>
            <a:ext cx="4344072" cy="2143124"/>
            <a:chOff x="1180385" y="4461376"/>
            <a:chExt cx="4947944" cy="2441039"/>
          </a:xfrm>
        </p:grpSpPr>
        <p:sp>
          <p:nvSpPr>
            <p:cNvPr id="418" name="TextBox 417">
              <a:extLst>
                <a:ext uri="{FF2B5EF4-FFF2-40B4-BE49-F238E27FC236}">
                  <a16:creationId xmlns:a16="http://schemas.microsoft.com/office/drawing/2014/main" id="{41F89BE4-F4FE-8876-3C9B-E8527EF21AF0}"/>
                </a:ext>
              </a:extLst>
            </p:cNvPr>
            <p:cNvSpPr txBox="1"/>
            <p:nvPr/>
          </p:nvSpPr>
          <p:spPr>
            <a:xfrm>
              <a:off x="1180385" y="5535228"/>
              <a:ext cx="4947944" cy="1367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E8542"/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trade-off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c</a:t>
              </a:r>
              <a:r>
                <a:rPr kumimoji="0" lang="en-G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omputation vs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Trebuchet MS" panose="020B0703020202090204" pitchFamily="34" charset="0"/>
                  <a:ea typeface="+mn-ea"/>
                  <a:cs typeface="+mn-cs"/>
                </a:rPr>
                <a:t>data transfer costs</a:t>
              </a:r>
            </a:p>
          </p:txBody>
        </p:sp>
        <p:sp>
          <p:nvSpPr>
            <p:cNvPr id="419" name="Right Arrow 418">
              <a:extLst>
                <a:ext uri="{FF2B5EF4-FFF2-40B4-BE49-F238E27FC236}">
                  <a16:creationId xmlns:a16="http://schemas.microsoft.com/office/drawing/2014/main" id="{0F500221-0DDA-C40C-DF2D-ED49DED36605}"/>
                </a:ext>
              </a:extLst>
            </p:cNvPr>
            <p:cNvSpPr/>
            <p:nvPr/>
          </p:nvSpPr>
          <p:spPr>
            <a:xfrm rot="5400000">
              <a:off x="3229358" y="4785376"/>
              <a:ext cx="1008000" cy="360000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20" name="TextBox 419">
            <a:extLst>
              <a:ext uri="{FF2B5EF4-FFF2-40B4-BE49-F238E27FC236}">
                <a16:creationId xmlns:a16="http://schemas.microsoft.com/office/drawing/2014/main" id="{BDB71B2B-CCA8-250C-57D3-93CF8C1222BA}"/>
              </a:ext>
            </a:extLst>
          </p:cNvPr>
          <p:cNvSpPr txBox="1"/>
          <p:nvPr/>
        </p:nvSpPr>
        <p:spPr>
          <a:xfrm>
            <a:off x="391579" y="1000773"/>
            <a:ext cx="832519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300" b="0" i="0" u="none" strike="noStrike" kern="1200" cap="none" spc="0" normalizeH="0" baseline="0" noProof="0" dirty="0" err="1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SparseP</a:t>
            </a:r>
            <a:r>
              <a:rPr kumimoji="0" lang="en-GB" sz="2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 supports two types of data partitioning techniques:</a:t>
            </a:r>
            <a:endParaRPr kumimoji="0" lang="en-GR" sz="23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600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Convolution </a:t>
            </a:r>
            <a:r>
              <a:rPr lang="en-US" dirty="0"/>
              <a:t>is a widely-used operation in signal processing, image processing, video processing, and computer vision</a:t>
            </a:r>
          </a:p>
          <a:p>
            <a:endParaRPr lang="en-US" dirty="0"/>
          </a:p>
          <a:p>
            <a:r>
              <a:rPr lang="en-US" dirty="0"/>
              <a:t>Convolution applies a </a:t>
            </a:r>
            <a:r>
              <a:rPr lang="en-US" dirty="0">
                <a:solidFill>
                  <a:srgbClr val="0070C0"/>
                </a:solidFill>
              </a:rPr>
              <a:t>filter </a:t>
            </a:r>
            <a:r>
              <a:rPr lang="en-US" dirty="0"/>
              <a:t>or </a:t>
            </a:r>
            <a:r>
              <a:rPr lang="en-US" dirty="0">
                <a:solidFill>
                  <a:srgbClr val="7030A0"/>
                </a:solidFill>
              </a:rPr>
              <a:t>mask</a:t>
            </a:r>
            <a:r>
              <a:rPr lang="en-US" dirty="0"/>
              <a:t> or </a:t>
            </a:r>
            <a:r>
              <a:rPr lang="en-US" dirty="0">
                <a:solidFill>
                  <a:srgbClr val="C00000"/>
                </a:solidFill>
              </a:rPr>
              <a:t>kernel*</a:t>
            </a:r>
            <a:r>
              <a:rPr lang="en-US" dirty="0"/>
              <a:t> on each element of the input (e.g., a signal, an image, a frame) to obtain a new value, which is a </a:t>
            </a:r>
            <a:r>
              <a:rPr lang="en-US" dirty="0">
                <a:solidFill>
                  <a:srgbClr val="00B050"/>
                </a:solidFill>
              </a:rPr>
              <a:t>weighted sum of a set of neighboring input elements</a:t>
            </a:r>
          </a:p>
          <a:p>
            <a:pPr lvl="1"/>
            <a:r>
              <a:rPr lang="en-US" dirty="0"/>
              <a:t>Smoothing, sharpening, or blurring an image</a:t>
            </a:r>
          </a:p>
          <a:p>
            <a:pPr lvl="1"/>
            <a:r>
              <a:rPr lang="en-US" dirty="0"/>
              <a:t>Finding edges in an image</a:t>
            </a:r>
          </a:p>
          <a:p>
            <a:pPr lvl="1"/>
            <a:r>
              <a:rPr lang="en-US" dirty="0"/>
              <a:t>Removing noise, etc.</a:t>
            </a:r>
          </a:p>
          <a:p>
            <a:endParaRPr lang="en-US" dirty="0"/>
          </a:p>
          <a:p>
            <a:r>
              <a:rPr lang="en-US" dirty="0"/>
              <a:t>Applications in machine learning and artificial intelligence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Convolutional Neural Networks</a:t>
            </a:r>
            <a:r>
              <a:rPr lang="en-US" dirty="0"/>
              <a:t> (CNN or </a:t>
            </a:r>
            <a:r>
              <a:rPr lang="en-US" dirty="0" err="1"/>
              <a:t>ConvNets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E29689-3D95-1949-A69B-D66D15E08CBF}"/>
              </a:ext>
            </a:extLst>
          </p:cNvPr>
          <p:cNvSpPr txBox="1"/>
          <p:nvPr/>
        </p:nvSpPr>
        <p:spPr>
          <a:xfrm>
            <a:off x="192954" y="6407750"/>
            <a:ext cx="86275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 The term “kernel” may create confusion in the context of GPUs (recall a CUDA/GPU kernel is a function executed by a GPU)</a:t>
            </a:r>
          </a:p>
        </p:txBody>
      </p:sp>
    </p:spTree>
    <p:extLst>
      <p:ext uri="{BB962C8B-B14F-4D97-AF65-F5344CB8AC3E}">
        <p14:creationId xmlns:p14="http://schemas.microsoft.com/office/powerpoint/2010/main" val="99677882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lide Number Placeholder 104">
            <a:extLst>
              <a:ext uri="{FF2B5EF4-FFF2-40B4-BE49-F238E27FC236}">
                <a16:creationId xmlns:a16="http://schemas.microsoft.com/office/drawing/2014/main" id="{2651D507-87CE-A54D-9229-F168B6F23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F0EDDB-3F8C-454D-B7AF-385D22F27965}" type="slidenum">
              <a:rPr kumimoji="0" lang="en-GR" sz="2800" b="0" i="0" u="none" strike="noStrike" kern="1200" cap="none" spc="0" normalizeH="0" baseline="0" noProof="0" smtClean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GR" sz="2800" b="0" i="0" u="none" strike="noStrike" kern="1200" cap="none" spc="0" normalizeH="0" baseline="0" noProof="0" dirty="0">
              <a:ln>
                <a:noFill/>
              </a:ln>
              <a:solidFill>
                <a:srgbClr val="C19859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7DB252-DBD9-DE49-AA8A-0A37833062FB}"/>
              </a:ext>
            </a:extLst>
          </p:cNvPr>
          <p:cNvSpPr txBox="1">
            <a:spLocks/>
          </p:cNvSpPr>
          <p:nvPr/>
        </p:nvSpPr>
        <p:spPr>
          <a:xfrm>
            <a:off x="391579" y="223518"/>
            <a:ext cx="8325193" cy="8390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SparseP</a:t>
            </a: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+mj-ea"/>
                <a:cs typeface="+mj-cs"/>
              </a:rPr>
              <a:t> Software Package</a:t>
            </a:r>
          </a:p>
        </p:txBody>
      </p:sp>
      <p:sp>
        <p:nvSpPr>
          <p:cNvPr id="420" name="Content Placeholder 2">
            <a:extLst>
              <a:ext uri="{FF2B5EF4-FFF2-40B4-BE49-F238E27FC236}">
                <a16:creationId xmlns:a16="http://schemas.microsoft.com/office/drawing/2014/main" id="{FC1CE231-9B79-4733-5475-F71C6950AB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578" y="887969"/>
            <a:ext cx="8325193" cy="5942665"/>
          </a:xfrm>
        </p:spPr>
        <p:txBody>
          <a:bodyPr>
            <a:normAutofit/>
          </a:bodyPr>
          <a:lstStyle/>
          <a:p>
            <a:pPr marL="0" indent="0">
              <a:spcBef>
                <a:spcPts val="8"/>
              </a:spcBef>
              <a:buSzPct val="120000"/>
              <a:buNone/>
            </a:pPr>
            <a:r>
              <a:rPr lang="en-GR" sz="2200" dirty="0">
                <a:solidFill>
                  <a:schemeClr val="accent4"/>
                </a:solidFill>
                <a:latin typeface="Trebuchet MS" panose="020B0703020202090204" pitchFamily="34" charset="0"/>
              </a:rPr>
              <a:t>25</a:t>
            </a:r>
            <a:r>
              <a:rPr lang="en-GR" sz="2200" dirty="0">
                <a:solidFill>
                  <a:schemeClr val="accent1"/>
                </a:solidFill>
                <a:latin typeface="Trebuchet MS" panose="020B0703020202090204" pitchFamily="34" charset="0"/>
              </a:rPr>
              <a:t> </a:t>
            </a:r>
            <a:r>
              <a:rPr lang="en-G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</a:rPr>
              <a:t>SpMV kernels for PIM Systems </a:t>
            </a:r>
            <a:r>
              <a:rPr lang="en-G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  <a:sym typeface="Wingdings" pitchFamily="2" charset="2"/>
              </a:rPr>
              <a:t> </a:t>
            </a:r>
          </a:p>
          <a:p>
            <a:pPr marL="0" indent="0">
              <a:spcBef>
                <a:spcPts val="8"/>
              </a:spcBef>
              <a:buSzPct val="120000"/>
              <a:buNone/>
            </a:pPr>
            <a:r>
              <a:rPr lang="en-GR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  <a:sym typeface="Wingdings" pitchFamily="2" charset="2"/>
              </a:rPr>
              <a:t>		</a:t>
            </a: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  <a:sym typeface="Wingdings" pitchFamily="2" charset="2"/>
              </a:rPr>
              <a:t> </a:t>
            </a: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  <a:sym typeface="Wingdings" pitchFamily="2" charset="2"/>
                <a:hlinkClick r:id="rId3"/>
              </a:rPr>
              <a:t>https://</a:t>
            </a:r>
            <a:r>
              <a:rPr lang="en-GB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  <a:sym typeface="Wingdings" pitchFamily="2" charset="2"/>
                <a:hlinkClick r:id="rId3"/>
              </a:rPr>
              <a:t>github.com</a:t>
            </a:r>
            <a:r>
              <a:rPr lang="en-GB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  <a:sym typeface="Wingdings" pitchFamily="2" charset="2"/>
                <a:hlinkClick r:id="rId3"/>
              </a:rPr>
              <a:t>/CMU-SAFARI/</a:t>
            </a:r>
            <a:r>
              <a:rPr lang="en-GB" sz="2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703020202090204" pitchFamily="34" charset="0"/>
                <a:sym typeface="Wingdings" pitchFamily="2" charset="2"/>
                <a:hlinkClick r:id="rId3"/>
              </a:rPr>
              <a:t>SparseP</a:t>
            </a:r>
            <a:endParaRPr lang="en-GR" sz="2200" dirty="0">
              <a:solidFill>
                <a:schemeClr val="tx1">
                  <a:lumMod val="85000"/>
                  <a:lumOff val="15000"/>
                </a:schemeClr>
              </a:solidFill>
              <a:latin typeface="Trebuchet MS" panose="020B0703020202090204" pitchFamily="34" charset="0"/>
            </a:endParaRP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9740080F-A11F-9E83-2449-7675DE64C141}"/>
              </a:ext>
            </a:extLst>
          </p:cNvPr>
          <p:cNvGraphicFramePr>
            <a:graphicFrameLocks noGrp="1"/>
          </p:cNvGraphicFramePr>
          <p:nvPr/>
        </p:nvGraphicFramePr>
        <p:xfrm>
          <a:off x="357148" y="1631255"/>
          <a:ext cx="4921979" cy="509252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936345">
                  <a:extLst>
                    <a:ext uri="{9D8B030D-6E8A-4147-A177-3AD203B41FA5}">
                      <a16:colId xmlns:a16="http://schemas.microsoft.com/office/drawing/2014/main" val="3467166294"/>
                    </a:ext>
                  </a:extLst>
                </a:gridCol>
                <a:gridCol w="1227782">
                  <a:extLst>
                    <a:ext uri="{9D8B030D-6E8A-4147-A177-3AD203B41FA5}">
                      <a16:colId xmlns:a16="http://schemas.microsoft.com/office/drawing/2014/main" val="109234874"/>
                    </a:ext>
                  </a:extLst>
                </a:gridCol>
                <a:gridCol w="1757852">
                  <a:extLst>
                    <a:ext uri="{9D8B030D-6E8A-4147-A177-3AD203B41FA5}">
                      <a16:colId xmlns:a16="http://schemas.microsoft.com/office/drawing/2014/main" val="177909092"/>
                    </a:ext>
                  </a:extLst>
                </a:gridCol>
              </a:tblGrid>
              <a:tr h="298543">
                <a:tc>
                  <a:txBody>
                    <a:bodyPr/>
                    <a:lstStyle/>
                    <a:p>
                      <a:pPr algn="ctr"/>
                      <a:r>
                        <a:rPr lang="en-GR" sz="16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Partitioning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R" sz="14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Matrix Format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R" sz="1400" b="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Load-Balancing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7936892"/>
                  </a:ext>
                </a:extLst>
              </a:tr>
              <a:tr h="298543">
                <a:tc rowSpan="4">
                  <a:txBody>
                    <a:bodyPr/>
                    <a:lstStyle/>
                    <a:p>
                      <a:pPr algn="ctr"/>
                      <a:r>
                        <a:rPr lang="en-GR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9x </a:t>
                      </a:r>
                    </a:p>
                    <a:p>
                      <a:pPr algn="ctr"/>
                      <a:r>
                        <a:rPr lang="en-GR" sz="16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1D</a:t>
                      </a:r>
                    </a:p>
                    <a:p>
                      <a:pPr algn="ctr"/>
                      <a:r>
                        <a:rPr lang="en-GR" sz="16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Kernels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CSR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rows, nnzs 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*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3651087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COO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▵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rows, nnzs 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*</a:t>
                      </a:r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, nnzs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6251833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BCSR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blocks 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^</a:t>
                      </a:r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, nnzs 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^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452857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BCOO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▵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blocks, nnzs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852382"/>
                  </a:ext>
                </a:extLst>
              </a:tr>
              <a:tr h="298543">
                <a:tc rowSpan="4">
                  <a:txBody>
                    <a:bodyPr/>
                    <a:lstStyle/>
                    <a:p>
                      <a:pPr algn="ctr"/>
                      <a:r>
                        <a:rPr lang="en-GR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4x</a:t>
                      </a:r>
                      <a:r>
                        <a:rPr lang="en-GR" sz="16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GR" sz="16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2D </a:t>
                      </a:r>
                    </a:p>
                    <a:p>
                      <a:pPr algn="ctr"/>
                      <a:r>
                        <a:rPr lang="en-GR" sz="16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Equally-Sized Tiles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CSR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--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4722045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COO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▵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--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8765745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BCSR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--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229095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BCOO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▵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--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459448"/>
                  </a:ext>
                </a:extLst>
              </a:tr>
              <a:tr h="298543">
                <a:tc rowSpan="4">
                  <a:txBody>
                    <a:bodyPr/>
                    <a:lstStyle/>
                    <a:p>
                      <a:pPr algn="ctr"/>
                      <a:r>
                        <a:rPr lang="en-GR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6x </a:t>
                      </a:r>
                    </a:p>
                    <a:p>
                      <a:pPr algn="ctr"/>
                      <a:r>
                        <a:rPr lang="en-GR" sz="16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2D </a:t>
                      </a:r>
                    </a:p>
                    <a:p>
                      <a:pPr algn="ctr"/>
                      <a:r>
                        <a:rPr lang="en-GR" sz="16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Equally-Wide Tiles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CSR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nnzs 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*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16157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COO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▵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nnzs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475662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BCSR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blocks 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^</a:t>
                      </a:r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, nnzs 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^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386764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BCOO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▵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blocks, nnzs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670489"/>
                  </a:ext>
                </a:extLst>
              </a:tr>
              <a:tr h="298543">
                <a:tc rowSpan="4">
                  <a:txBody>
                    <a:bodyPr/>
                    <a:lstStyle/>
                    <a:p>
                      <a:pPr algn="ctr"/>
                      <a:r>
                        <a:rPr lang="en-GR" sz="16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6x </a:t>
                      </a:r>
                    </a:p>
                    <a:p>
                      <a:pPr algn="ctr"/>
                      <a:r>
                        <a:rPr lang="en-GR" sz="16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2D </a:t>
                      </a:r>
                    </a:p>
                    <a:p>
                      <a:pPr algn="ctr"/>
                      <a:r>
                        <a:rPr lang="en-GR" sz="16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Variable-Sized Tiles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CSR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nnzs 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*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814964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COO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▵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nnzs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307147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BCSR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blocks 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^</a:t>
                      </a:r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, nnzs 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^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671013"/>
                  </a:ext>
                </a:extLst>
              </a:tr>
              <a:tr h="298543">
                <a:tc vMerge="1">
                  <a:txBody>
                    <a:bodyPr/>
                    <a:lstStyle/>
                    <a:p>
                      <a:endParaRPr lang="en-GR" sz="1400" dirty="0"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  BCOO</a:t>
                      </a:r>
                      <a:r>
                        <a:rPr lang="en-GR" sz="1400" b="1" dirty="0">
                          <a:solidFill>
                            <a:schemeClr val="accent2"/>
                          </a:solidFill>
                          <a:latin typeface="Trebuchet MS" panose="020B0703020202090204" pitchFamily="34" charset="0"/>
                        </a:rPr>
                        <a:t>▵</a:t>
                      </a:r>
                      <a:endParaRPr lang="en-GR" sz="1400" dirty="0">
                        <a:solidFill>
                          <a:schemeClr val="accent2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R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rebuchet MS" panose="020B0703020202090204" pitchFamily="34" charset="0"/>
                        </a:rPr>
                        <a:t>  blocks, nnz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48668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DEED41D5-3B0E-C25A-895A-0E86A9BF6942}"/>
              </a:ext>
            </a:extLst>
          </p:cNvPr>
          <p:cNvSpPr txBox="1"/>
          <p:nvPr/>
        </p:nvSpPr>
        <p:spPr>
          <a:xfrm>
            <a:off x="5492087" y="1663209"/>
            <a:ext cx="3438994" cy="2142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Load-balance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across PIM cores/threads: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*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   r</a:t>
            </a: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ow-granularity (CSR)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000" b="1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^</a:t>
            </a: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  block-row-granularity (BCSR)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800" b="0" i="0" u="none" strike="noStrike" kern="1200" cap="none" spc="0" normalizeH="0" baseline="0" noProof="0" dirty="0">
              <a:ln>
                <a:noFill/>
              </a:ln>
              <a:solidFill>
                <a:srgbClr val="9F2936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Synchronization </a:t>
            </a: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among threads of a PIM core:</a:t>
            </a:r>
            <a:endParaRPr kumimoji="0" lang="en-GR" sz="1800" b="0" i="0" u="none" strike="noStrike" kern="1200" cap="none" spc="0" normalizeH="0" baseline="0" noProof="0" dirty="0">
              <a:ln>
                <a:noFill/>
              </a:ln>
              <a:solidFill>
                <a:srgbClr val="9F2936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1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▵  </a:t>
            </a: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lb-cg, lb-fb, lf (COO, BCOO)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D4BBD58-E896-6669-C2AF-42311A2A773E}"/>
              </a:ext>
            </a:extLst>
          </p:cNvPr>
          <p:cNvSpPr>
            <a:spLocks noChangeAspect="1"/>
          </p:cNvSpPr>
          <p:nvPr/>
        </p:nvSpPr>
        <p:spPr>
          <a:xfrm>
            <a:off x="5992248" y="4042910"/>
            <a:ext cx="2438671" cy="2237413"/>
          </a:xfrm>
          <a:prstGeom prst="roundRect">
            <a:avLst>
              <a:gd name="adj" fmla="val 10586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Data Types:</a:t>
            </a:r>
          </a:p>
          <a:p>
            <a:pPr marL="537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8-bit integer</a:t>
            </a:r>
          </a:p>
          <a:p>
            <a:pPr marL="537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16-bit integer</a:t>
            </a:r>
          </a:p>
          <a:p>
            <a:pPr marL="537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32-bit integer</a:t>
            </a:r>
          </a:p>
          <a:p>
            <a:pPr marL="537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64-bit integer</a:t>
            </a:r>
          </a:p>
          <a:p>
            <a:pPr marL="537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32-bit float</a:t>
            </a:r>
          </a:p>
          <a:p>
            <a:pPr marL="537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64-bit float</a:t>
            </a:r>
          </a:p>
        </p:txBody>
      </p:sp>
    </p:spTree>
    <p:extLst>
      <p:ext uri="{BB962C8B-B14F-4D97-AF65-F5344CB8AC3E}">
        <p14:creationId xmlns:p14="http://schemas.microsoft.com/office/powerpoint/2010/main" val="70621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sz="3600" dirty="0"/>
              <a:t>Lecture about </a:t>
            </a:r>
            <a:r>
              <a:rPr lang="en-US" sz="3600" dirty="0" err="1"/>
              <a:t>SpMV</a:t>
            </a:r>
            <a:r>
              <a:rPr lang="en-US" sz="3600" dirty="0"/>
              <a:t> on Processing-in-Memory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91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EE23CA-4445-1B46-A505-92BEF4A6F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596" y="945796"/>
            <a:ext cx="7272808" cy="53651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A96C1D-0DDF-824E-B46D-8C12ABD9A687}"/>
              </a:ext>
            </a:extLst>
          </p:cNvPr>
          <p:cNvSpPr txBox="1"/>
          <p:nvPr/>
        </p:nvSpPr>
        <p:spPr>
          <a:xfrm>
            <a:off x="2963419" y="6444044"/>
            <a:ext cx="321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https://youtu.be/5kaOsJKlGrE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13760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sz="3600" dirty="0" err="1"/>
              <a:t>SparseP</a:t>
            </a:r>
            <a:r>
              <a:rPr lang="en-US" sz="3600" dirty="0"/>
              <a:t>: </a:t>
            </a:r>
            <a:r>
              <a:rPr lang="en-US" sz="3600" dirty="0" err="1"/>
              <a:t>SpMV</a:t>
            </a:r>
            <a:r>
              <a:rPr lang="en-US" sz="3600" dirty="0"/>
              <a:t> on Processing-in-Memory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92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1F8C76-6F1E-054F-8315-31BC159870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980728"/>
            <a:ext cx="5184576" cy="53257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B9E7A7-79BB-0B4B-B986-347C8C778FA2}"/>
              </a:ext>
            </a:extLst>
          </p:cNvPr>
          <p:cNvSpPr txBox="1"/>
          <p:nvPr/>
        </p:nvSpPr>
        <p:spPr>
          <a:xfrm>
            <a:off x="2599184" y="6444044"/>
            <a:ext cx="3945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https://arxiv.org/pdf/2201.05072.pdf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71209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dirty="0" err="1"/>
              <a:t>SparseP</a:t>
            </a:r>
            <a:r>
              <a:rPr lang="en-US" dirty="0"/>
              <a:t> Repository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93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14D6FE-9D6A-3946-9C79-32C97ECFE74A}"/>
              </a:ext>
            </a:extLst>
          </p:cNvPr>
          <p:cNvSpPr txBox="1"/>
          <p:nvPr/>
        </p:nvSpPr>
        <p:spPr>
          <a:xfrm>
            <a:off x="2387748" y="6444044"/>
            <a:ext cx="4368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https://github.com/CMU-SAFARI/SparseP</a:t>
            </a:r>
            <a:endParaRPr lang="en-US" dirty="0">
              <a:solidFill>
                <a:srgbClr val="0000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C3D803-BC1C-9D4B-AC2E-8CA32DC0F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842" y="929278"/>
            <a:ext cx="7892316" cy="540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10858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6EFC1E-40D3-8B48-BF55-90304E6763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81" r="7795"/>
          <a:stretch/>
        </p:blipFill>
        <p:spPr>
          <a:xfrm>
            <a:off x="5849415" y="2355206"/>
            <a:ext cx="3115073" cy="367240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Third Edition, 2017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10 - Parallel patterns: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sparse matrix computation: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An introduction to data compression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and regularization</a:t>
            </a:r>
          </a:p>
          <a:p>
            <a:pPr marL="344487" lvl="1" indent="0">
              <a:buNone/>
            </a:pPr>
            <a:endParaRPr lang="en-US" altLang="ja-JP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94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205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 and El Hajj,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Fourth Edition, 2022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14 - Sparse matrix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computation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95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9ECA4F-0857-4944-8DAA-C32FBBBB3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503" y="2423490"/>
            <a:ext cx="2894697" cy="358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0357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12 December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600" dirty="0"/>
              <a:t>Parallel Patterns: Sparse Matrices</a:t>
            </a:r>
            <a:endParaRPr lang="en-US" sz="4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7647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7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10.7|5.1|6.8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4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5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5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5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64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8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9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9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24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Office 테마">
  <a:themeElements>
    <a:clrScheme name="기본">
      <a:dk1>
        <a:sysClr val="windowText" lastClr="000000"/>
      </a:dk1>
      <a:lt1>
        <a:sysClr val="window" lastClr="FFFFFF"/>
      </a:lt1>
      <a:dk2>
        <a:srgbClr val="1B6AA3"/>
      </a:dk2>
      <a:lt2>
        <a:srgbClr val="FFFFFF"/>
      </a:lt2>
      <a:accent1>
        <a:srgbClr val="5DA5DA"/>
      </a:accent1>
      <a:accent2>
        <a:srgbClr val="FAA43A"/>
      </a:accent2>
      <a:accent3>
        <a:srgbClr val="60BD68"/>
      </a:accent3>
      <a:accent4>
        <a:srgbClr val="F17CB0"/>
      </a:accent4>
      <a:accent5>
        <a:srgbClr val="B2912F"/>
      </a:accent5>
      <a:accent6>
        <a:srgbClr val="307D99"/>
      </a:accent6>
      <a:hlink>
        <a:srgbClr val="0563C1"/>
      </a:hlink>
      <a:folHlink>
        <a:srgbClr val="954F72"/>
      </a:folHlink>
    </a:clrScheme>
    <a:fontScheme name="Calibri - 나눔고딕">
      <a:majorFont>
        <a:latin typeface="Calibri"/>
        <a:ea typeface="나눔고딕"/>
        <a:cs typeface=""/>
      </a:majorFont>
      <a:minorFont>
        <a:latin typeface="Calibri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13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4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5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15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Ed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Office Theme">
  <a:themeElements>
    <a:clrScheme name="Custom 7">
      <a:dk1>
        <a:srgbClr val="990000"/>
      </a:dk1>
      <a:lt1>
        <a:srgbClr val="FFFFFF"/>
      </a:lt1>
      <a:dk2>
        <a:srgbClr val="FFFFFF"/>
      </a:dk2>
      <a:lt2>
        <a:srgbClr val="FFFFFF"/>
      </a:lt2>
      <a:accent1>
        <a:srgbClr val="606060"/>
      </a:accent1>
      <a:accent2>
        <a:srgbClr val="A9A9A9"/>
      </a:accent2>
      <a:accent3>
        <a:srgbClr val="CCCCCC"/>
      </a:accent3>
      <a:accent4>
        <a:srgbClr val="990000"/>
      </a:accent4>
      <a:accent5>
        <a:srgbClr val="000000"/>
      </a:accent5>
      <a:accent6>
        <a:srgbClr val="969696"/>
      </a:accent6>
      <a:hlink>
        <a:srgbClr val="990000"/>
      </a:hlink>
      <a:folHlink>
        <a:srgbClr val="AEAE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182183</TotalTime>
  <Words>8247</Words>
  <Application>Microsoft Macintosh PowerPoint</Application>
  <PresentationFormat>On-screen Show (4:3)</PresentationFormat>
  <Paragraphs>2755</Paragraphs>
  <Slides>96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30</vt:i4>
      </vt:variant>
      <vt:variant>
        <vt:lpstr>Slide Titles</vt:lpstr>
      </vt:variant>
      <vt:variant>
        <vt:i4>96</vt:i4>
      </vt:variant>
    </vt:vector>
  </HeadingPairs>
  <TitlesOfParts>
    <vt:vector size="137" baseType="lpstr">
      <vt:lpstr>Arial</vt:lpstr>
      <vt:lpstr>Calibri</vt:lpstr>
      <vt:lpstr>Consolas</vt:lpstr>
      <vt:lpstr>Courier</vt:lpstr>
      <vt:lpstr>Garamond</vt:lpstr>
      <vt:lpstr>Lucida Console</vt:lpstr>
      <vt:lpstr>Segoe UI</vt:lpstr>
      <vt:lpstr>Tahoma</vt:lpstr>
      <vt:lpstr>Times New Roman</vt:lpstr>
      <vt:lpstr>Trebuchet MS</vt:lpstr>
      <vt:lpstr>Wingdings</vt:lpstr>
      <vt:lpstr>Edge</vt:lpstr>
      <vt:lpstr>1_Edge</vt:lpstr>
      <vt:lpstr>3_Edge</vt:lpstr>
      <vt:lpstr>4_Edge</vt:lpstr>
      <vt:lpstr>6_Edge</vt:lpstr>
      <vt:lpstr>8_Edge</vt:lpstr>
      <vt:lpstr>2_Office Theme</vt:lpstr>
      <vt:lpstr>9_Edge</vt:lpstr>
      <vt:lpstr>17_Edge</vt:lpstr>
      <vt:lpstr>13_Edge</vt:lpstr>
      <vt:lpstr>23_Edge</vt:lpstr>
      <vt:lpstr>35_Edge</vt:lpstr>
      <vt:lpstr>39_Edge</vt:lpstr>
      <vt:lpstr>49_Edge</vt:lpstr>
      <vt:lpstr>56_Edge</vt:lpstr>
      <vt:lpstr>57_Edge</vt:lpstr>
      <vt:lpstr>58_Edge</vt:lpstr>
      <vt:lpstr>59_Edge</vt:lpstr>
      <vt:lpstr>64_Edge</vt:lpstr>
      <vt:lpstr>85_Edge</vt:lpstr>
      <vt:lpstr>90_Edge</vt:lpstr>
      <vt:lpstr>91_Edge</vt:lpstr>
      <vt:lpstr>1_Metropolitan_bullet</vt:lpstr>
      <vt:lpstr>98_Edge</vt:lpstr>
      <vt:lpstr>1_Office 테마</vt:lpstr>
      <vt:lpstr>136_Edge</vt:lpstr>
      <vt:lpstr>148_Edge</vt:lpstr>
      <vt:lpstr>151_Edge</vt:lpstr>
      <vt:lpstr>152_Edge</vt:lpstr>
      <vt:lpstr>Office Theme</vt:lpstr>
      <vt:lpstr>P&amp;S Heterogeneous Systems  Parallel Patterns: Sparse Matrices</vt:lpstr>
      <vt:lpstr>Parallel Patterns</vt:lpstr>
      <vt:lpstr>Reduction Operation</vt:lpstr>
      <vt:lpstr>Divergence-Free Mapping (I)</vt:lpstr>
      <vt:lpstr>Divergence-Free Mapping (II)</vt:lpstr>
      <vt:lpstr>Histogram Computation</vt:lpstr>
      <vt:lpstr>Parallel Histogram Computation: Iteration 2</vt:lpstr>
      <vt:lpstr>Histogram Privatization</vt:lpstr>
      <vt:lpstr>Convolution Applications</vt:lpstr>
      <vt:lpstr>1D Convolution Example</vt:lpstr>
      <vt:lpstr>Another Example of 2D Convolution</vt:lpstr>
      <vt:lpstr>Implementing a Convolutional Layer  with Matrix Multiplication</vt:lpstr>
      <vt:lpstr>Prefix Sum (Scan)</vt:lpstr>
      <vt:lpstr>Hierarchical (Inclusive) Scan</vt:lpstr>
      <vt:lpstr>Kogge-Stone Parallel (Inclusive) Scan</vt:lpstr>
      <vt:lpstr>Sparse Matrices and  Sparse Matrix Computation</vt:lpstr>
      <vt:lpstr>Sparse Matrices</vt:lpstr>
      <vt:lpstr>Sparse Matrices are Widespread Today </vt:lpstr>
      <vt:lpstr>Real-World Matrices Have High Sparsity</vt:lpstr>
      <vt:lpstr>Sparse Matrix Storage Formats</vt:lpstr>
      <vt:lpstr>SpMV</vt:lpstr>
      <vt:lpstr>Coordinate Format (COO)</vt:lpstr>
      <vt:lpstr>SpMV/COO</vt:lpstr>
      <vt:lpstr>SpMV/COO Code</vt:lpstr>
      <vt:lpstr>Recall: Coalesced Atomic Operations</vt:lpstr>
      <vt:lpstr>COO Tradeoffs</vt:lpstr>
      <vt:lpstr>Widely Used Format: Compressed Sparse Row</vt:lpstr>
      <vt:lpstr>Compressed Sparse Row (CSR)</vt:lpstr>
      <vt:lpstr>SpMV/CSR</vt:lpstr>
      <vt:lpstr>SpMV/CSR</vt:lpstr>
      <vt:lpstr>SpMV/CSR</vt:lpstr>
      <vt:lpstr>SpMV/CSR Code</vt:lpstr>
      <vt:lpstr>CSR Tradeoffs (versus COO)</vt:lpstr>
      <vt:lpstr>Compressed Sparse Column (CSC)</vt:lpstr>
      <vt:lpstr>ELLPACK Format (ELL)</vt:lpstr>
      <vt:lpstr>ELLPACK Format (ELL)</vt:lpstr>
      <vt:lpstr>ELLPACK Format (ELL)</vt:lpstr>
      <vt:lpstr>ELLPACK Format (ELL)</vt:lpstr>
      <vt:lpstr>SpMV/ELL</vt:lpstr>
      <vt:lpstr>SpMV/ELL</vt:lpstr>
      <vt:lpstr>SpMV/ELL</vt:lpstr>
      <vt:lpstr>SpMV/ELL Code</vt:lpstr>
      <vt:lpstr>ELL Tradeoffs</vt:lpstr>
      <vt:lpstr>Hybrid ELL + COO</vt:lpstr>
      <vt:lpstr>ELL + COO Tradeoffs</vt:lpstr>
      <vt:lpstr>Jagged Diagonal Storage (JDS)</vt:lpstr>
      <vt:lpstr>Jagged Diagonal Storage (JDS)</vt:lpstr>
      <vt:lpstr>Jagged Diagonal Storage (JDS)</vt:lpstr>
      <vt:lpstr>Jagged Diagonal Storage (JDS)</vt:lpstr>
      <vt:lpstr>Jagged Diagonal Storage (JDS)</vt:lpstr>
      <vt:lpstr>SpMV/JDS Kernel</vt:lpstr>
      <vt:lpstr>SpMV/JDS Kernel</vt:lpstr>
      <vt:lpstr>SpMV/JDS Kernel</vt:lpstr>
      <vt:lpstr>SpMV/JDS Kernel</vt:lpstr>
      <vt:lpstr>JDS Tradeoffs</vt:lpstr>
      <vt:lpstr>Can We Design a Better Compression Format?</vt:lpstr>
      <vt:lpstr>Indexing Overhead in Sparse Kernels</vt:lpstr>
      <vt:lpstr>Performing Indexing with Zero Cost</vt:lpstr>
      <vt:lpstr>Limitations of Existing Compression Formats</vt:lpstr>
      <vt:lpstr>What is an Ideal Compression Format?</vt:lpstr>
      <vt:lpstr>SMASH: Key Idea</vt:lpstr>
      <vt:lpstr>SMASH: Software Compression Scheme (I)</vt:lpstr>
      <vt:lpstr>SMASH: Software Compression Scheme (II)</vt:lpstr>
      <vt:lpstr>Hierarchy of Bitmaps</vt:lpstr>
      <vt:lpstr>Performance Improvement Using SMASH</vt:lpstr>
      <vt:lpstr>Evaluated Sparse Matrices</vt:lpstr>
      <vt:lpstr>Storage Efficiency</vt:lpstr>
      <vt:lpstr>SMASH for Efficient Sparse Matrix Operations</vt:lpstr>
      <vt:lpstr>Using Tensor Core Units</vt:lpstr>
      <vt:lpstr>Recall: NVIDIA A100 Core</vt:lpstr>
      <vt:lpstr>Recall: NVIDIA H100 Core</vt:lpstr>
      <vt:lpstr>Characteristics of Tensor Core Units (TCUs)</vt:lpstr>
      <vt:lpstr>GEMM using Tensor Core Units (TCUs)</vt:lpstr>
      <vt:lpstr>Sparse Matrix Representation: COO</vt:lpstr>
      <vt:lpstr>SMASH: Software Compression Scheme (II)</vt:lpstr>
      <vt:lpstr>Sparse Matrix Representation: Bitmap Format</vt:lpstr>
      <vt:lpstr>How to Load Sparse Bitmaps into TCUs?</vt:lpstr>
      <vt:lpstr>Allocating Memory for the Output</vt:lpstr>
      <vt:lpstr>Finding Tiles to Multiply</vt:lpstr>
      <vt:lpstr>Multiplying with TCUs (I)</vt:lpstr>
      <vt:lpstr>Multiplying with TCUs (II)</vt:lpstr>
      <vt:lpstr>Speedup of the Proposed Method (tSparse)</vt:lpstr>
      <vt:lpstr>tSparse for SpGEMM</vt:lpstr>
      <vt:lpstr>SpMV is Memory Bound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Lecture about SpMV on Processing-in-Memory</vt:lpstr>
      <vt:lpstr>SparseP: SpMV on Processing-in-Memory</vt:lpstr>
      <vt:lpstr>SparseP Repository</vt:lpstr>
      <vt:lpstr>Recommended Readings (I)</vt:lpstr>
      <vt:lpstr>Recommended Readings (II)</vt:lpstr>
      <vt:lpstr>P&amp;S Heterogeneous Systems  Parallel Patterns: Sparse Matrices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ATLAS: A Scalable and High-Performance Scheduling Algorithm for Multiple Memory Controllers</dc:title>
  <dc:creator>yoongu</dc:creator>
  <cp:lastModifiedBy>Gomez Luna  Juan</cp:lastModifiedBy>
  <cp:revision>3427</cp:revision>
  <cp:lastPrinted>2021-11-11T11:38:37Z</cp:lastPrinted>
  <dcterms:created xsi:type="dcterms:W3CDTF">2010-10-08T20:41:54Z</dcterms:created>
  <dcterms:modified xsi:type="dcterms:W3CDTF">2022-12-09T16:20:14Z</dcterms:modified>
</cp:coreProperties>
</file>